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7.xml" ContentType="application/vnd.openxmlformats-officedocument.presentationml.notesSl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3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4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notesMasterIdLst>
    <p:notesMasterId r:id="rId8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333" r:id="rId16"/>
    <p:sldId id="267" r:id="rId17"/>
    <p:sldId id="269" r:id="rId18"/>
    <p:sldId id="270" r:id="rId19"/>
    <p:sldId id="271" r:id="rId20"/>
    <p:sldId id="272" r:id="rId21"/>
    <p:sldId id="273" r:id="rId22"/>
    <p:sldId id="360" r:id="rId23"/>
    <p:sldId id="275" r:id="rId24"/>
    <p:sldId id="276" r:id="rId25"/>
    <p:sldId id="277" r:id="rId26"/>
    <p:sldId id="352" r:id="rId27"/>
    <p:sldId id="279" r:id="rId28"/>
    <p:sldId id="280" r:id="rId29"/>
    <p:sldId id="353" r:id="rId30"/>
    <p:sldId id="354" r:id="rId31"/>
    <p:sldId id="282" r:id="rId32"/>
    <p:sldId id="284" r:id="rId33"/>
    <p:sldId id="355" r:id="rId34"/>
    <p:sldId id="356" r:id="rId35"/>
    <p:sldId id="334" r:id="rId36"/>
    <p:sldId id="351" r:id="rId37"/>
    <p:sldId id="336" r:id="rId38"/>
    <p:sldId id="337" r:id="rId39"/>
    <p:sldId id="338" r:id="rId40"/>
    <p:sldId id="357" r:id="rId41"/>
    <p:sldId id="358" r:id="rId42"/>
    <p:sldId id="341" r:id="rId43"/>
    <p:sldId id="359" r:id="rId44"/>
    <p:sldId id="34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50" r:id="rId54"/>
    <p:sldId id="303" r:id="rId55"/>
    <p:sldId id="304" r:id="rId56"/>
    <p:sldId id="305" r:id="rId57"/>
    <p:sldId id="306" r:id="rId58"/>
    <p:sldId id="307" r:id="rId59"/>
    <p:sldId id="308" r:id="rId60"/>
    <p:sldId id="345" r:id="rId61"/>
    <p:sldId id="309" r:id="rId62"/>
    <p:sldId id="310" r:id="rId63"/>
    <p:sldId id="311" r:id="rId64"/>
    <p:sldId id="346" r:id="rId65"/>
    <p:sldId id="312" r:id="rId66"/>
    <p:sldId id="313" r:id="rId67"/>
    <p:sldId id="314" r:id="rId68"/>
    <p:sldId id="315" r:id="rId69"/>
    <p:sldId id="317" r:id="rId70"/>
    <p:sldId id="318" r:id="rId71"/>
    <p:sldId id="319" r:id="rId72"/>
    <p:sldId id="320" r:id="rId73"/>
    <p:sldId id="321" r:id="rId74"/>
    <p:sldId id="322" r:id="rId75"/>
    <p:sldId id="323" r:id="rId76"/>
    <p:sldId id="347" r:id="rId77"/>
    <p:sldId id="349" r:id="rId78"/>
    <p:sldId id="324" r:id="rId79"/>
    <p:sldId id="325" r:id="rId80"/>
    <p:sldId id="326" r:id="rId81"/>
    <p:sldId id="327" r:id="rId82"/>
    <p:sldId id="348" r:id="rId83"/>
    <p:sldId id="332" r:id="rId84"/>
    <p:sldId id="329" r:id="rId85"/>
    <p:sldId id="330" r:id="rId8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D17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219" autoAdjust="0"/>
  </p:normalViewPr>
  <p:slideViewPr>
    <p:cSldViewPr snapToGrid="0">
      <p:cViewPr>
        <p:scale>
          <a:sx n="66" d="100"/>
          <a:sy n="66" d="100"/>
        </p:scale>
        <p:origin x="2904" y="8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viewProps" Target="view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  <a:r>
                      <a:rPr lang="en-US" baseline="0"/>
                      <a:t> 667,2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3D2-4C33-B4A2-2A4DB70934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ГО МО город Ирбит (35,6 тыс.чел.)</c:v>
                </c:pt>
                <c:pt idx="1">
                  <c:v>Тавдинский ГО (35,9 тыс.чел.)</c:v>
                </c:pt>
                <c:pt idx="2">
                  <c:v>Качканарский ГО (39,3 тыс.чел.)</c:v>
                </c:pt>
                <c:pt idx="3">
                  <c:v>ГО Красноуфимск        (37,8 тыс.чел.)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2667.2</c:v>
                </c:pt>
                <c:pt idx="1">
                  <c:v>1748.3</c:v>
                </c:pt>
                <c:pt idx="2">
                  <c:v>2001.4</c:v>
                </c:pt>
                <c:pt idx="3">
                  <c:v>2043.4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D2-4C33-B4A2-2A4DB709344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D1761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  <a:r>
                      <a:rPr lang="en-US" baseline="0"/>
                      <a:t> 653,4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3D2-4C33-B4A2-2A4DB70934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ГО МО город Ирбит (35,6 тыс.чел.)</c:v>
                </c:pt>
                <c:pt idx="1">
                  <c:v>Тавдинский ГО (35,9 тыс.чел.)</c:v>
                </c:pt>
                <c:pt idx="2">
                  <c:v>Качканарский ГО (39,3 тыс.чел.)</c:v>
                </c:pt>
                <c:pt idx="3">
                  <c:v>ГО Красноуфимск        (37,8 тыс.чел.)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2653.4</c:v>
                </c:pt>
                <c:pt idx="1">
                  <c:v>1822.6</c:v>
                </c:pt>
                <c:pt idx="2">
                  <c:v>2054.5</c:v>
                </c:pt>
                <c:pt idx="3">
                  <c:v>2113.6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D2-4C33-B4A2-2A4DB70934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7090352"/>
        <c:axId val="197091472"/>
      </c:barChart>
      <c:catAx>
        <c:axId val="197090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7091472"/>
        <c:crosses val="autoZero"/>
        <c:auto val="1"/>
        <c:lblAlgn val="ctr"/>
        <c:lblOffset val="100"/>
        <c:noMultiLvlLbl val="0"/>
      </c:catAx>
      <c:valAx>
        <c:axId val="1970914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709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88900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9821521304683122E-2"/>
                  <c:y val="4.8281369620608985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0BE-413A-967A-D2B3DBF7A7C8}"/>
                </c:ext>
              </c:extLst>
            </c:dLbl>
            <c:dLbl>
              <c:idx val="1"/>
              <c:layout>
                <c:manualLayout>
                  <c:x val="-2.6236930502885926E-2"/>
                  <c:y val="6.618230115367367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0BE-413A-967A-D2B3DBF7A7C8}"/>
                </c:ext>
              </c:extLst>
            </c:dLbl>
            <c:dLbl>
              <c:idx val="2"/>
              <c:layout>
                <c:manualLayout>
                  <c:x val="-5.4270172607165872E-2"/>
                  <c:y val="0.10454144015309827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0BE-413A-967A-D2B3DBF7A7C8}"/>
                </c:ext>
              </c:extLst>
            </c:dLbl>
            <c:dLbl>
              <c:idx val="3"/>
              <c:layout>
                <c:manualLayout>
                  <c:x val="-1.1999052469446431E-2"/>
                  <c:y val="9.6869713033368221E-2"/>
                </c:manualLayout>
              </c:layout>
              <c:tx>
                <c:rich>
                  <a:bodyPr/>
                  <a:lstStyle/>
                  <a:p>
                    <a:fld id="{02AA50CA-E8C4-403E-A917-E7ACA92CD392}" type="SERIESNAME">
                      <a:rPr lang="ru-RU"/>
                      <a:pPr/>
                      <a:t>[ИМЯ РЯДА]</a:t>
                    </a:fld>
                    <a:r>
                      <a:rPr lang="ru-RU" baseline="0" dirty="0"/>
                      <a:t>;     </a:t>
                    </a:r>
                    <a:fld id="{8D2C8FCC-213A-4EB7-9030-2F5E1DB2E897}" type="VALUE">
                      <a:rPr lang="ru-RU" baseline="0" smtClean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128754020557088"/>
                      <c:h val="9.001611285198284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0BE-413A-967A-D2B3DBF7A7C8}"/>
                </c:ext>
              </c:extLst>
            </c:dLbl>
            <c:dLbl>
              <c:idx val="4"/>
              <c:layout>
                <c:manualLayout>
                  <c:x val="-1.1039962414776163E-2"/>
                  <c:y val="0.12811952425807788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0BE-413A-967A-D2B3DBF7A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2017 (факт)</c:v>
                </c:pt>
                <c:pt idx="1">
                  <c:v>2018 (факт)</c:v>
                </c:pt>
                <c:pt idx="2">
                  <c:v>2019 (факт)</c:v>
                </c:pt>
                <c:pt idx="3">
                  <c:v>2020 (факт)</c:v>
                </c:pt>
                <c:pt idx="4">
                  <c:v>2021 (факт)</c:v>
                </c:pt>
                <c:pt idx="5">
                  <c:v>2022 (факт)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1183084</c:v>
                </c:pt>
                <c:pt idx="1">
                  <c:v>1461535.6</c:v>
                </c:pt>
                <c:pt idx="2">
                  <c:v>1633545.6</c:v>
                </c:pt>
                <c:pt idx="3" formatCode="#,##0.00">
                  <c:v>1804735.2</c:v>
                </c:pt>
                <c:pt idx="4">
                  <c:v>2185454.7000000002</c:v>
                </c:pt>
                <c:pt idx="5">
                  <c:v>2113591.5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0BE-413A-967A-D2B3DBF7A7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</c:v>
                </c:pt>
              </c:strCache>
            </c:strRef>
          </c:tx>
          <c:spPr>
            <a:ln w="50800" cap="rnd">
              <a:solidFill>
                <a:srgbClr val="00B0F0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00B0F0"/>
              </a:solidFill>
              <a:ln w="12700">
                <a:solidFill>
                  <a:srgbClr val="00B0F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7057752661066837E-2"/>
                  <c:y val="-0.11221326795298317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0BE-413A-967A-D2B3DBF7A7C8}"/>
                </c:ext>
              </c:extLst>
            </c:dLbl>
            <c:dLbl>
              <c:idx val="1"/>
              <c:layout>
                <c:manualLayout>
                  <c:x val="-0.13099272994519517"/>
                  <c:y val="-0.13011419948604794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0BE-413A-967A-D2B3DBF7A7C8}"/>
                </c:ext>
              </c:extLst>
            </c:dLbl>
            <c:dLbl>
              <c:idx val="2"/>
              <c:layout>
                <c:manualLayout>
                  <c:x val="-0.15164880307466472"/>
                  <c:y val="-0.11221326795298317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0BE-413A-967A-D2B3DBF7A7C8}"/>
                </c:ext>
              </c:extLst>
            </c:dLbl>
            <c:dLbl>
              <c:idx val="3"/>
              <c:layout>
                <c:manualLayout>
                  <c:x val="-0.10126273897670893"/>
                  <c:y val="-0.10965609269984306"/>
                </c:manualLayout>
              </c:layout>
              <c:tx>
                <c:rich>
                  <a:bodyPr/>
                  <a:lstStyle/>
                  <a:p>
                    <a:fld id="{C06F3D29-3179-4235-8178-7976FD7CBB2C}" type="SERIESNAME">
                      <a:rPr lang="ru-RU"/>
                      <a:pPr/>
                      <a:t>[ИМЯ РЯДА]</a:t>
                    </a:fld>
                    <a:r>
                      <a:rPr lang="ru-RU" baseline="0" dirty="0"/>
                      <a:t>;        </a:t>
                    </a:r>
                    <a:fld id="{FEA997F4-B06D-43F6-A211-98CF6F849302}" type="VALUE">
                      <a:rPr lang="ru-RU" baseline="0" smtClean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52433873264652"/>
                      <c:h val="9.001611285198284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0BE-413A-967A-D2B3DBF7A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2017 (факт)</c:v>
                </c:pt>
                <c:pt idx="1">
                  <c:v>2018 (факт)</c:v>
                </c:pt>
                <c:pt idx="2">
                  <c:v>2019 (факт)</c:v>
                </c:pt>
                <c:pt idx="3">
                  <c:v>2020 (факт)</c:v>
                </c:pt>
                <c:pt idx="4">
                  <c:v>2021 (факт)</c:v>
                </c:pt>
                <c:pt idx="5">
                  <c:v>2022 (факт)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1203966.2</c:v>
                </c:pt>
                <c:pt idx="1">
                  <c:v>1447357.3</c:v>
                </c:pt>
                <c:pt idx="2">
                  <c:v>1604469.7</c:v>
                </c:pt>
                <c:pt idx="3" formatCode="#,##0.00">
                  <c:v>1816309.8</c:v>
                </c:pt>
                <c:pt idx="4">
                  <c:v>2245551</c:v>
                </c:pt>
                <c:pt idx="5">
                  <c:v>2043377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40BE-413A-967A-D2B3DBF7A7C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8807744"/>
        <c:axId val="198808864"/>
      </c:lineChart>
      <c:catAx>
        <c:axId val="1988077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8808864"/>
        <c:crosses val="autoZero"/>
        <c:auto val="1"/>
        <c:lblAlgn val="ctr"/>
        <c:lblOffset val="100"/>
        <c:noMultiLvlLbl val="0"/>
      </c:catAx>
      <c:valAx>
        <c:axId val="198808864"/>
        <c:scaling>
          <c:orientation val="minMax"/>
          <c:min val="100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98807744"/>
        <c:crosses val="autoZero"/>
        <c:crossBetween val="midCat"/>
        <c:majorUnit val="20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 (Профицит)</c:v>
                </c:pt>
              </c:strCache>
            </c:strRef>
          </c:tx>
          <c:spPr>
            <a:ln w="50800" cap="rnd">
              <a:solidFill>
                <a:srgbClr val="0099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99FF"/>
              </a:solidFill>
              <a:ln w="88900">
                <a:solidFill>
                  <a:srgbClr val="0099FF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0408453515354618"/>
                  <c:y val="-5.91242195777796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993-463D-B943-F4CCBCB89C4E}"/>
                </c:ext>
              </c:extLst>
            </c:dLbl>
            <c:dLbl>
              <c:idx val="1"/>
              <c:layout>
                <c:manualLayout>
                  <c:x val="-2.6236930502885926E-2"/>
                  <c:y val="6.6182301153673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93-463D-B943-F4CCBCB89C4E}"/>
                </c:ext>
              </c:extLst>
            </c:dLbl>
            <c:dLbl>
              <c:idx val="2"/>
              <c:layout>
                <c:manualLayout>
                  <c:x val="-0.14722250168977832"/>
                  <c:y val="-7.44678751775494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93-463D-B943-F4CCBCB89C4E}"/>
                </c:ext>
              </c:extLst>
            </c:dLbl>
            <c:dLbl>
              <c:idx val="3"/>
              <c:layout>
                <c:manualLayout>
                  <c:x val="-7.7655798257315195E-2"/>
                  <c:y val="5.85104733537888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993-463D-B943-F4CCBCB89C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2017 (факт)</c:v>
                </c:pt>
                <c:pt idx="1">
                  <c:v>2018 (факт)</c:v>
                </c:pt>
                <c:pt idx="2">
                  <c:v>2019 (факт)</c:v>
                </c:pt>
                <c:pt idx="3">
                  <c:v>2020 (факт)</c:v>
                </c:pt>
                <c:pt idx="4">
                  <c:v>2021 (факт)</c:v>
                </c:pt>
                <c:pt idx="5">
                  <c:v>2022 (факт)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20882.2</c:v>
                </c:pt>
                <c:pt idx="1">
                  <c:v>-14178.3</c:v>
                </c:pt>
                <c:pt idx="2">
                  <c:v>29075.9</c:v>
                </c:pt>
                <c:pt idx="3" formatCode="#,##0.00">
                  <c:v>11574.6</c:v>
                </c:pt>
                <c:pt idx="4">
                  <c:v>60096.3</c:v>
                </c:pt>
                <c:pt idx="5">
                  <c:v>-70214.5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993-463D-B943-F4CCBCB89C4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46871120"/>
        <c:axId val="246871680"/>
      </c:lineChart>
      <c:catAx>
        <c:axId val="246871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6871680"/>
        <c:crosses val="autoZero"/>
        <c:auto val="1"/>
        <c:lblAlgn val="ctr"/>
        <c:lblOffset val="100"/>
        <c:noMultiLvlLbl val="0"/>
      </c:catAx>
      <c:valAx>
        <c:axId val="24687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68711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 тыс. руб.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B8C-4189-80E0-38870B598DA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B8C-4189-80E0-38870B598DA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B8C-4189-80E0-38870B598D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Безвозмездные поступления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535955</c:v>
                </c:pt>
                <c:pt idx="1">
                  <c:v>1447062</c:v>
                </c:pt>
                <c:pt idx="2">
                  <c:v>60360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B8C-4189-80E0-38870B598DA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НДФЛ</c:v>
                </c:pt>
                <c:pt idx="1">
                  <c:v>Акцизы</c:v>
                </c:pt>
                <c:pt idx="2">
                  <c:v>Упрощённая система налогообложения</c:v>
                </c:pt>
                <c:pt idx="3">
                  <c:v>Единый налог на вменённый доход</c:v>
                </c:pt>
                <c:pt idx="4">
                  <c:v>Единый сельскохозяйственный налог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385042</c:v>
                </c:pt>
                <c:pt idx="1">
                  <c:v>36301.1</c:v>
                </c:pt>
                <c:pt idx="2">
                  <c:v>53264</c:v>
                </c:pt>
                <c:pt idx="3">
                  <c:v>367</c:v>
                </c:pt>
                <c:pt idx="4">
                  <c:v>337.4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CF-41B3-A63A-BFE7DAEDE8F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D1761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НДФЛ</c:v>
                </c:pt>
                <c:pt idx="1">
                  <c:v>Акцизы</c:v>
                </c:pt>
                <c:pt idx="2">
                  <c:v>Упрощённая система налогообложения</c:v>
                </c:pt>
                <c:pt idx="3">
                  <c:v>Единый налог на вменённый доход</c:v>
                </c:pt>
                <c:pt idx="4">
                  <c:v>Единый сельскохозяйственный налог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395597</c:v>
                </c:pt>
                <c:pt idx="1">
                  <c:v>39554.1</c:v>
                </c:pt>
                <c:pt idx="2">
                  <c:v>53823</c:v>
                </c:pt>
                <c:pt idx="3">
                  <c:v>610.29999999999995</c:v>
                </c:pt>
                <c:pt idx="4">
                  <c:v>337.4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CF-41B3-A63A-BFE7DAEDE8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3580224"/>
        <c:axId val="193580784"/>
      </c:barChart>
      <c:catAx>
        <c:axId val="193580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3580784"/>
        <c:crosses val="autoZero"/>
        <c:auto val="1"/>
        <c:lblAlgn val="ctr"/>
        <c:lblOffset val="100"/>
        <c:noMultiLvlLbl val="0"/>
      </c:catAx>
      <c:valAx>
        <c:axId val="1935807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358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053294753033511E-3"/>
          <c:y val="1.1111111111111112E-2"/>
          <c:w val="0.96807068788583162"/>
          <c:h val="0.785036089238845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Патентная система</c:v>
                </c:pt>
                <c:pt idx="1">
                  <c:v>Налог на имущество физических лиц</c:v>
                </c:pt>
                <c:pt idx="2">
                  <c:v>Земельный налог</c:v>
                </c:pt>
                <c:pt idx="3">
                  <c:v>Госпошлина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9405</c:v>
                </c:pt>
                <c:pt idx="1">
                  <c:v>12442</c:v>
                </c:pt>
                <c:pt idx="2">
                  <c:v>13133</c:v>
                </c:pt>
                <c:pt idx="3" formatCode="#,##0.00">
                  <c:v>10895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59-475C-9DFB-48916BC0EC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D1761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Патентная система</c:v>
                </c:pt>
                <c:pt idx="1">
                  <c:v>Налог на имущество физических лиц</c:v>
                </c:pt>
                <c:pt idx="2">
                  <c:v>Земельный налог</c:v>
                </c:pt>
                <c:pt idx="3">
                  <c:v>Госпошлина</c:v>
                </c:pt>
              </c:strCache>
            </c:strRef>
          </c:cat>
          <c:val>
            <c:numRef>
              <c:f>Лист1!$C$2:$C$5</c:f>
              <c:numCache>
                <c:formatCode>#,##0.00</c:formatCode>
                <c:ptCount val="4"/>
                <c:pt idx="0">
                  <c:v>9400.2999999999993</c:v>
                </c:pt>
                <c:pt idx="1">
                  <c:v>12606.1</c:v>
                </c:pt>
                <c:pt idx="2">
                  <c:v>13459.5</c:v>
                </c:pt>
                <c:pt idx="3">
                  <c:v>10567.3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59-475C-9DFB-48916BC0EC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3583584"/>
        <c:axId val="193584144"/>
      </c:barChart>
      <c:catAx>
        <c:axId val="193583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3584144"/>
        <c:crosses val="autoZero"/>
        <c:auto val="1"/>
        <c:lblAlgn val="ctr"/>
        <c:lblOffset val="100"/>
        <c:noMultiLvlLbl val="0"/>
      </c:catAx>
      <c:valAx>
        <c:axId val="19358414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9358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Доходы от использования и мущества</c:v>
                </c:pt>
                <c:pt idx="1">
                  <c:v>Плата за негативное воздействие на окружающую среду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Продажа материальных и нематериальных активов</c:v>
                </c:pt>
                <c:pt idx="4">
                  <c:v>Штрафы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34914.6</c:v>
                </c:pt>
                <c:pt idx="1">
                  <c:v>671.2</c:v>
                </c:pt>
                <c:pt idx="2">
                  <c:v>668.8</c:v>
                </c:pt>
                <c:pt idx="3">
                  <c:v>8074.8</c:v>
                </c:pt>
                <c:pt idx="4">
                  <c:v>16780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44-4074-9CC1-C27BD1ABDD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D1761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Доходы от использования и мущества</c:v>
                </c:pt>
                <c:pt idx="1">
                  <c:v>Плата за негативное воздействие на окружающую среду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Продажа материальных и нематериальных активов</c:v>
                </c:pt>
                <c:pt idx="4">
                  <c:v>Штрафы</c:v>
                </c:pt>
              </c:strCache>
            </c:strRef>
          </c:cat>
          <c:val>
            <c:numRef>
              <c:f>Лист1!$C$2:$C$6</c:f>
              <c:numCache>
                <c:formatCode>#,##0.00</c:formatCode>
                <c:ptCount val="5"/>
                <c:pt idx="0" formatCode="General">
                  <c:v>32799.4</c:v>
                </c:pt>
                <c:pt idx="1">
                  <c:v>671.2</c:v>
                </c:pt>
                <c:pt idx="2" formatCode="General">
                  <c:v>662.9</c:v>
                </c:pt>
                <c:pt idx="3" formatCode="General">
                  <c:v>8876.9</c:v>
                </c:pt>
                <c:pt idx="4" formatCode="General">
                  <c:v>17362.5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44-4074-9CC1-C27BD1ABDD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3586944"/>
        <c:axId val="193587504"/>
      </c:barChart>
      <c:catAx>
        <c:axId val="193586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3587504"/>
        <c:crosses val="autoZero"/>
        <c:auto val="1"/>
        <c:lblAlgn val="ctr"/>
        <c:lblOffset val="100"/>
        <c:noMultiLvlLbl val="0"/>
      </c:catAx>
      <c:valAx>
        <c:axId val="1935875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358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1828972735452982"/>
                  <c:y val="5.49279686728927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448-4A4C-9660-F89C90EF31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Субвенции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Трансферты</c:v>
                </c:pt>
                <c:pt idx="4">
                  <c:v>Возврат остатков субсидий, субвенций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708552.7</c:v>
                </c:pt>
                <c:pt idx="1">
                  <c:v>353752.3</c:v>
                </c:pt>
                <c:pt idx="2">
                  <c:v>335937.9</c:v>
                </c:pt>
                <c:pt idx="3">
                  <c:v>69753.3</c:v>
                </c:pt>
                <c:pt idx="4">
                  <c:v>-21234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48-4A4C-9660-F89C90EF319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2171841510393648"/>
                  <c:y val="1.2587514075501176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708426,8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48-4A4C-9660-F89C90EF319D}"/>
                </c:ext>
              </c:extLst>
            </c:dLbl>
            <c:dLbl>
              <c:idx val="2"/>
              <c:layout>
                <c:manualLayout>
                  <c:x val="0"/>
                  <c:y val="-5.4927968672891696E-3"/>
                </c:manualLayout>
              </c:layout>
              <c:tx>
                <c:rich>
                  <a:bodyPr/>
                  <a:lstStyle/>
                  <a:p>
                    <a:endParaRPr lang="en-US" dirty="0"/>
                  </a:p>
                  <a:p>
                    <a:r>
                      <a:rPr lang="en-US" dirty="0"/>
                      <a:t>335703,0</a:t>
                    </a:r>
                  </a:p>
                  <a:p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48-4A4C-9660-F89C90EF31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Субвенции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Трансферты</c:v>
                </c:pt>
                <c:pt idx="4">
                  <c:v>Возврат остатков субсидий, субвенций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708552.7</c:v>
                </c:pt>
                <c:pt idx="1">
                  <c:v>353752.3</c:v>
                </c:pt>
                <c:pt idx="2">
                  <c:v>335703</c:v>
                </c:pt>
                <c:pt idx="3">
                  <c:v>67068</c:v>
                </c:pt>
                <c:pt idx="4">
                  <c:v>-21234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48-4A4C-9660-F89C90EF31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46872800"/>
        <c:axId val="249805280"/>
      </c:barChart>
      <c:catAx>
        <c:axId val="24687280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9805280"/>
        <c:crosses val="autoZero"/>
        <c:auto val="1"/>
        <c:lblAlgn val="ctr"/>
        <c:lblOffset val="100"/>
        <c:noMultiLvlLbl val="0"/>
      </c:catAx>
      <c:valAx>
        <c:axId val="24980528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24687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view3D>
      <c:rotX val="30"/>
      <c:rotY val="0"/>
      <c:rAngAx val="0"/>
      <c:perspective val="10"/>
    </c:view3D>
    <c:floor>
      <c:thickness val="0"/>
      <c:spPr>
        <a:solidFill>
          <a:srgbClr val="D9D9D9"/>
        </a:solidFill>
        <a:ln>
          <a:noFill/>
        </a:ln>
      </c:spPr>
    </c:floor>
    <c:sideWall>
      <c:thickness val="0"/>
      <c:spPr>
        <a:solidFill>
          <a:srgbClr val="D9D9D9"/>
        </a:solidFill>
        <a:ln>
          <a:noFill/>
        </a:ln>
      </c:spPr>
    </c:sideWall>
    <c:backWall>
      <c:thickness val="0"/>
      <c:spPr>
        <a:solidFill>
          <a:srgbClr val="D9D9D9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0.14406149268534599"/>
          <c:y val="0.17514331015977599"/>
          <c:w val="0.40738904041656299"/>
          <c:h val="0.7461885595804369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55884783866435195"/>
          <c:y val="0.29284059031589199"/>
          <c:w val="0.43228499400752202"/>
          <c:h val="0.55745303732617701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800" b="0" strike="noStrike" spc="-1">
              <a:solidFill>
                <a:srgbClr val="000000"/>
              </a:solidFill>
              <a:latin typeface="Times New Roman"/>
              <a:ea typeface="DejaVu Sans"/>
            </a:defRPr>
          </a:pPr>
          <a:endParaRPr lang="ru-RU"/>
        </a:p>
      </c:txPr>
    </c:legend>
    <c:plotVisOnly val="1"/>
    <c:dispBlanksAs val="zero"/>
    <c:showDLblsOverMax val="1"/>
  </c:chart>
  <c:spPr>
    <a:noFill/>
    <a:ln w="9360">
      <a:noFill/>
    </a:ln>
  </c:spPr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294-4E31-B20E-91B5E26610A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294-4E31-B20E-91B5E26610A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294-4E31-B20E-91B5E26610AF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294-4E31-B20E-91B5E26610AF}"/>
              </c:ext>
            </c:extLst>
          </c:dPt>
          <c:dLbls>
            <c:dLbl>
              <c:idx val="0"/>
              <c:layout>
                <c:manualLayout>
                  <c:x val="0"/>
                  <c:y val="-2.7950310559006212E-2"/>
                </c:manualLayout>
              </c:layout>
              <c:tx>
                <c:rich>
                  <a:bodyPr/>
                  <a:lstStyle/>
                  <a:p>
                    <a:fld id="{65B26C6B-0DBF-4655-BE8E-B7D6A4F7E350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:</a:t>
                    </a:r>
                    <a:r>
                      <a:rPr lang="ru-RU" baseline="0"/>
                      <a:t> </a:t>
                    </a:r>
                    <a:fld id="{472DA0A2-A2E6-4B3F-AD36-7A2715F3D36F}" type="VALUE">
                      <a:rPr lang="ru-RU" baseline="0"/>
                      <a:pPr/>
                      <a:t>[ЗНАЧЕНИЕ]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294-4E31-B20E-91B5E26610AF}"/>
                </c:ext>
              </c:extLst>
            </c:dLbl>
            <c:dLbl>
              <c:idx val="1"/>
              <c:layout>
                <c:manualLayout>
                  <c:x val="7.6028622540250446E-2"/>
                  <c:y val="2.7950310559006212E-2"/>
                </c:manualLayout>
              </c:layout>
              <c:tx>
                <c:rich>
                  <a:bodyPr/>
                  <a:lstStyle/>
                  <a:p>
                    <a:fld id="{57EFB3F5-C4A0-4D5B-9EFA-F13A86CBB471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: </a:t>
                    </a:r>
                    <a:fld id="{464914E8-883E-4E53-AA24-523B7F38600D}" type="VALUE">
                      <a:rPr lang="ru-RU" baseline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294-4E31-B20E-91B5E26610AF}"/>
                </c:ext>
              </c:extLst>
            </c:dLbl>
            <c:dLbl>
              <c:idx val="2"/>
              <c:layout>
                <c:manualLayout>
                  <c:x val="-5.9630292188431726E-3"/>
                  <c:y val="-6.2111801242237166E-3"/>
                </c:manualLayout>
              </c:layout>
              <c:tx>
                <c:rich>
                  <a:bodyPr/>
                  <a:lstStyle/>
                  <a:p>
                    <a:fld id="{337D7F08-60F3-4BD4-A21C-A1EDFE2FFD03}" type="CATEGORYNAME">
                      <a:rPr lang="ru-RU" smtClean="0"/>
                      <a:pPr/>
                      <a:t>[ИМЯ КАТЕГОРИИ]</a:t>
                    </a:fld>
                    <a:r>
                      <a:rPr lang="ru-RU"/>
                      <a:t>:</a:t>
                    </a:r>
                    <a:r>
                      <a:rPr lang="ru-RU" baseline="0"/>
                      <a:t>           </a:t>
                    </a:r>
                    <a:fld id="{60700A41-1358-4A05-B223-5B7DF86A8A66}" type="VALUE">
                      <a:rPr lang="ru-RU" baseline="0" smtClean="0"/>
                      <a:pPr/>
                      <a:t>[ЗНАЧЕНИЕ]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294-4E31-B20E-91B5E26610AF}"/>
                </c:ext>
              </c:extLst>
            </c:dLbl>
            <c:dLbl>
              <c:idx val="3"/>
              <c:layout>
                <c:manualLayout>
                  <c:x val="-2.981514609421641E-3"/>
                  <c:y val="-1.2422360248447204E-2"/>
                </c:manualLayout>
              </c:layout>
              <c:tx>
                <c:rich>
                  <a:bodyPr/>
                  <a:lstStyle/>
                  <a:p>
                    <a:fld id="{030D89CC-BB50-4A95-BEC0-168D446B4102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/>
                      <a:t>: </a:t>
                    </a:r>
                    <a:fld id="{235641FE-1772-4985-83FE-AE5C150660EC}" type="VALUE">
                      <a:rPr lang="ru-RU" baseline="0" smtClean="0"/>
                      <a:pPr/>
                      <a:t>[ЗНАЧЕНИЕ]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294-4E31-B20E-91B5E26610AF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Культура</c:v>
                </c:pt>
                <c:pt idx="1">
                  <c:v>Социальная политика</c:v>
                </c:pt>
                <c:pt idx="2">
                  <c:v>Образование</c:v>
                </c:pt>
                <c:pt idx="3">
                  <c:v>Спорт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132366</c:v>
                </c:pt>
                <c:pt idx="1">
                  <c:v>143726.9</c:v>
                </c:pt>
                <c:pt idx="2">
                  <c:v>1348161.9</c:v>
                </c:pt>
                <c:pt idx="3">
                  <c:v>71785.899999999994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294-4E31-B20E-91B5E26610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239068277991687"/>
          <c:y val="1.8725658013975872E-2"/>
          <c:w val="0.56991125720292191"/>
          <c:h val="0.95314134965865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0606340928102405E-4"/>
                  <c:y val="-1.96343047378663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BB3-4B1E-96D4-2E16048A72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Образование</c:v>
                </c:pt>
                <c:pt idx="1">
                  <c:v>Жилищно-коммунальное хозяйство</c:v>
                </c:pt>
                <c:pt idx="2">
                  <c:v>Социальная политика</c:v>
                </c:pt>
                <c:pt idx="3">
                  <c:v>Культура, кинематография</c:v>
                </c:pt>
                <c:pt idx="4">
                  <c:v>Общегосударственные вопросы</c:v>
                </c:pt>
                <c:pt idx="5">
                  <c:v>Национальная экономика</c:v>
                </c:pt>
                <c:pt idx="6">
                  <c:v>Физическая культура и спорт</c:v>
                </c:pt>
                <c:pt idx="7">
                  <c:v>Национальная безопасность и правоохранительная деятельность</c:v>
                </c:pt>
                <c:pt idx="8">
                  <c:v>Средства массовой информации</c:v>
                </c:pt>
                <c:pt idx="9">
                  <c:v>Охрана окружающей среды</c:v>
                </c:pt>
                <c:pt idx="10">
                  <c:v>Обслуживание муниципального долга</c:v>
                </c:pt>
              </c:strCache>
            </c:strRef>
          </c:cat>
          <c:val>
            <c:numRef>
              <c:f>Лист1!$B$2:$B$12</c:f>
              <c:numCache>
                <c:formatCode>#\ ##0.0</c:formatCode>
                <c:ptCount val="11"/>
                <c:pt idx="0">
                  <c:v>1348161.9</c:v>
                </c:pt>
                <c:pt idx="1">
                  <c:v>204861.8</c:v>
                </c:pt>
                <c:pt idx="2">
                  <c:v>143726.9</c:v>
                </c:pt>
                <c:pt idx="3">
                  <c:v>132366</c:v>
                </c:pt>
                <c:pt idx="4">
                  <c:v>105589.9</c:v>
                </c:pt>
                <c:pt idx="5">
                  <c:v>94601.600000000006</c:v>
                </c:pt>
                <c:pt idx="6" formatCode="#,##0.00">
                  <c:v>71785.899999999994</c:v>
                </c:pt>
                <c:pt idx="7" formatCode="#,##0.00">
                  <c:v>10437.5</c:v>
                </c:pt>
                <c:pt idx="8" formatCode="#,##0.00">
                  <c:v>1287.5999999999999</c:v>
                </c:pt>
                <c:pt idx="9" formatCode="#,##0.00">
                  <c:v>739.5</c:v>
                </c:pt>
                <c:pt idx="10" formatCode="#,##0.00">
                  <c:v>32.9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B3-4B1E-96D4-2E16048A72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9813680"/>
        <c:axId val="249814240"/>
      </c:barChart>
      <c:catAx>
        <c:axId val="2498136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9814240"/>
        <c:crosses val="autoZero"/>
        <c:auto val="1"/>
        <c:lblAlgn val="ctr"/>
        <c:lblOffset val="100"/>
        <c:noMultiLvlLbl val="0"/>
      </c:catAx>
      <c:valAx>
        <c:axId val="24981424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out"/>
        <c:minorTickMark val="none"/>
        <c:tickLblPos val="none"/>
        <c:spPr>
          <a:noFill/>
          <a:ln>
            <a:solidFill>
              <a:prstClr val="black">
                <a:lumMod val="25000"/>
                <a:lumOff val="75000"/>
              </a:prst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9813680"/>
        <c:crossesAt val="1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9.3875761527846505E-2"/>
          <c:w val="0.96750729428680782"/>
          <c:h val="0.683795759236390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2021</c:v>
                </c:pt>
                <c:pt idx="1">
                  <c:v>План 2022</c:v>
                </c:pt>
                <c:pt idx="2">
                  <c:v>Факт 2022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1002762.2</c:v>
                </c:pt>
                <c:pt idx="1">
                  <c:v>1036823.7</c:v>
                </c:pt>
                <c:pt idx="2">
                  <c:v>1029935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25-4B9D-92BF-2D7CDEB8B17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50107344"/>
        <c:axId val="250107904"/>
      </c:barChart>
      <c:catAx>
        <c:axId val="25010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0107904"/>
        <c:crosses val="autoZero"/>
        <c:auto val="1"/>
        <c:lblAlgn val="ctr"/>
        <c:lblOffset val="100"/>
        <c:noMultiLvlLbl val="0"/>
      </c:catAx>
      <c:valAx>
        <c:axId val="25010790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50107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33858818147025E-2"/>
          <c:y val="0.24488064478809146"/>
          <c:w val="0.9704611766243707"/>
          <c:h val="0.600217144314942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2021</c:v>
                </c:pt>
                <c:pt idx="1">
                  <c:v>План 2022</c:v>
                </c:pt>
                <c:pt idx="2">
                  <c:v>Факт 2022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143668.1</c:v>
                </c:pt>
                <c:pt idx="1">
                  <c:v>155354.1</c:v>
                </c:pt>
                <c:pt idx="2">
                  <c:v>155321.29999999999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A0-4B02-B855-6428F1006A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50113504"/>
        <c:axId val="250114064"/>
      </c:barChart>
      <c:catAx>
        <c:axId val="25011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0114064"/>
        <c:crosses val="autoZero"/>
        <c:auto val="1"/>
        <c:lblAlgn val="ctr"/>
        <c:lblOffset val="100"/>
        <c:noMultiLvlLbl val="0"/>
      </c:catAx>
      <c:valAx>
        <c:axId val="250114064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250113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2021</c:v>
                </c:pt>
                <c:pt idx="1">
                  <c:v>План 2022</c:v>
                </c:pt>
                <c:pt idx="2">
                  <c:v>Факт 2022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19885.3</c:v>
                </c:pt>
                <c:pt idx="1">
                  <c:v>22041.5</c:v>
                </c:pt>
                <c:pt idx="2">
                  <c:v>22041.5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18-4134-9DA0-08837520AD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9807520"/>
        <c:axId val="249806960"/>
      </c:barChart>
      <c:catAx>
        <c:axId val="24980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9806960"/>
        <c:crosses val="autoZero"/>
        <c:auto val="1"/>
        <c:lblAlgn val="ctr"/>
        <c:lblOffset val="100"/>
        <c:noMultiLvlLbl val="0"/>
      </c:catAx>
      <c:valAx>
        <c:axId val="249806960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249807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0.1303354938237396"/>
          <c:w val="0.96750729428680782"/>
          <c:h val="0.672111201011813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2021</c:v>
                </c:pt>
                <c:pt idx="1">
                  <c:v>План 2022</c:v>
                </c:pt>
                <c:pt idx="2">
                  <c:v>Факт 2022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65730.7</c:v>
                </c:pt>
                <c:pt idx="1">
                  <c:v>71531.5</c:v>
                </c:pt>
                <c:pt idx="2">
                  <c:v>71531.5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DC-4FDF-8F74-08733EEB020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51440912"/>
        <c:axId val="251441472"/>
      </c:barChart>
      <c:catAx>
        <c:axId val="25144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1441472"/>
        <c:crosses val="autoZero"/>
        <c:auto val="1"/>
        <c:lblAlgn val="ctr"/>
        <c:lblOffset val="100"/>
        <c:noMultiLvlLbl val="0"/>
      </c:catAx>
      <c:valAx>
        <c:axId val="25144147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251440912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2021</c:v>
                </c:pt>
                <c:pt idx="1">
                  <c:v>План 2022</c:v>
                </c:pt>
                <c:pt idx="2">
                  <c:v>Факт 2022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94832.1</c:v>
                </c:pt>
                <c:pt idx="1">
                  <c:v>95519.9</c:v>
                </c:pt>
                <c:pt idx="2">
                  <c:v>95131.3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B1-411F-A275-6CF3B3EA60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51444272"/>
        <c:axId val="251444832"/>
      </c:barChart>
      <c:catAx>
        <c:axId val="25144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1444832"/>
        <c:crosses val="autoZero"/>
        <c:auto val="1"/>
        <c:lblAlgn val="ctr"/>
        <c:lblOffset val="100"/>
        <c:noMultiLvlLbl val="0"/>
      </c:catAx>
      <c:valAx>
        <c:axId val="25144483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251444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13</a:t>
                    </a:r>
                    <a:r>
                      <a:rPr lang="en-US" baseline="0"/>
                      <a:t> 315,5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E7-4025-8783-1EE2376BCC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2021</c:v>
                </c:pt>
                <c:pt idx="1">
                  <c:v>План 2022</c:v>
                </c:pt>
                <c:pt idx="2">
                  <c:v>Факт 2022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12845.5</c:v>
                </c:pt>
                <c:pt idx="1">
                  <c:v>13315.6</c:v>
                </c:pt>
                <c:pt idx="2">
                  <c:v>13315.6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E7-4025-8783-1EE2376BCC2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51450992"/>
        <c:axId val="251451552"/>
      </c:barChart>
      <c:catAx>
        <c:axId val="25145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1451552"/>
        <c:crosses val="autoZero"/>
        <c:auto val="1"/>
        <c:lblAlgn val="ctr"/>
        <c:lblOffset val="100"/>
        <c:noMultiLvlLbl val="0"/>
      </c:catAx>
      <c:valAx>
        <c:axId val="25145155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5145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2021</c:v>
                </c:pt>
                <c:pt idx="1">
                  <c:v>План 2022</c:v>
                </c:pt>
                <c:pt idx="2">
                  <c:v>Факт 2022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123841</c:v>
                </c:pt>
                <c:pt idx="1">
                  <c:v>99609.5</c:v>
                </c:pt>
                <c:pt idx="2">
                  <c:v>99388.5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B4-4672-A574-C0FDD6D4969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51454352"/>
        <c:axId val="251454912"/>
      </c:barChart>
      <c:catAx>
        <c:axId val="25145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1454912"/>
        <c:crosses val="autoZero"/>
        <c:auto val="1"/>
        <c:lblAlgn val="ctr"/>
        <c:lblOffset val="100"/>
        <c:noMultiLvlLbl val="0"/>
      </c:catAx>
      <c:valAx>
        <c:axId val="25145491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251454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2021</c:v>
                </c:pt>
                <c:pt idx="1">
                  <c:v>План 2022</c:v>
                </c:pt>
                <c:pt idx="2">
                  <c:v>Факт 2022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520457.9</c:v>
                </c:pt>
                <c:pt idx="1">
                  <c:v>546432.1</c:v>
                </c:pt>
                <c:pt idx="2">
                  <c:v>535088.69999999995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D3-4BB8-B878-4CDDE04DCF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55373136"/>
        <c:axId val="255373696"/>
      </c:barChart>
      <c:catAx>
        <c:axId val="25537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5373696"/>
        <c:crosses val="autoZero"/>
        <c:auto val="1"/>
        <c:lblAlgn val="ctr"/>
        <c:lblOffset val="100"/>
        <c:noMultiLvlLbl val="0"/>
      </c:catAx>
      <c:valAx>
        <c:axId val="255373696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255373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9.2904408501020275E-2"/>
          <c:w val="0.96750729428680782"/>
          <c:h val="0.8119483491821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2021</c:v>
                </c:pt>
                <c:pt idx="1">
                  <c:v>План 2022</c:v>
                </c:pt>
                <c:pt idx="2">
                  <c:v>Факт 2022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27446.400000000001</c:v>
                </c:pt>
                <c:pt idx="1">
                  <c:v>26878.5</c:v>
                </c:pt>
                <c:pt idx="2">
                  <c:v>26868.9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7E-4802-81E3-779B561F63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55376496"/>
        <c:axId val="255377056"/>
      </c:barChart>
      <c:catAx>
        <c:axId val="25537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5377056"/>
        <c:crosses val="autoZero"/>
        <c:auto val="1"/>
        <c:lblAlgn val="ctr"/>
        <c:lblOffset val="100"/>
        <c:noMultiLvlLbl val="0"/>
      </c:catAx>
      <c:valAx>
        <c:axId val="255377056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255376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2021</c:v>
                </c:pt>
                <c:pt idx="1">
                  <c:v>План 2022</c:v>
                </c:pt>
                <c:pt idx="2">
                  <c:v>Факт 2022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1878.2</c:v>
                </c:pt>
                <c:pt idx="1">
                  <c:v>1972.1</c:v>
                </c:pt>
                <c:pt idx="2">
                  <c:v>1972.1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40-43F9-95F1-E098814CC3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55379296"/>
        <c:axId val="255379856"/>
      </c:barChart>
      <c:catAx>
        <c:axId val="25537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5379856"/>
        <c:crosses val="autoZero"/>
        <c:auto val="1"/>
        <c:lblAlgn val="ctr"/>
        <c:lblOffset val="100"/>
        <c:noMultiLvlLbl val="0"/>
      </c:catAx>
      <c:valAx>
        <c:axId val="255379856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255379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3.8263007368299386E-2"/>
          <c:w val="1"/>
          <c:h val="0.83843590272606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2021</c:v>
                </c:pt>
                <c:pt idx="1">
                  <c:v>План 2022</c:v>
                </c:pt>
                <c:pt idx="2">
                  <c:v>Факт 2022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156899</c:v>
                </c:pt>
                <c:pt idx="1">
                  <c:v>38334.800000000003</c:v>
                </c:pt>
                <c:pt idx="2">
                  <c:v>38147.4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9-4A2C-955B-C839ACB5EE9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55382096"/>
        <c:axId val="255382656"/>
      </c:barChart>
      <c:catAx>
        <c:axId val="25538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5382656"/>
        <c:crosses val="autoZero"/>
        <c:auto val="1"/>
        <c:lblAlgn val="ctr"/>
        <c:lblOffset val="100"/>
        <c:noMultiLvlLbl val="0"/>
      </c:catAx>
      <c:valAx>
        <c:axId val="255382656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255382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на 01.01.2023 – 37 651,5 тыс. руб.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 01.01.2019 - 26 706 тыс. руб.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9BB-416A-80D5-8A20EB92183E}"/>
              </c:ext>
            </c:extLst>
          </c:dPt>
          <c:dLbls>
            <c:dLbl>
              <c:idx val="0"/>
              <c:layout>
                <c:manualLayout>
                  <c:x val="5.0446268790785419E-2"/>
                  <c:y val="-0.307246652017831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21090872026486"/>
                      <c:h val="0.101569274018613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9BB-416A-80D5-8A20EB9218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</c:f>
              <c:strCache>
                <c:ptCount val="1"/>
                <c:pt idx="0">
                  <c:v>Бюджетные кредиты, полученные от других уровней бюджетов РФ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37651.5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BB-416A-80D5-8A20EB9218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i="0" baseline="0" dirty="0">
                <a:effectLst/>
              </a:rPr>
              <a:t>на 01.01.2022 – 18 835,6 тыс. руб.</a:t>
            </a:r>
            <a:endParaRPr lang="ru-RU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75C-4B7B-B126-69F76652BA4B}"/>
              </c:ext>
            </c:extLst>
          </c:dPt>
          <c:dLbls>
            <c:dLbl>
              <c:idx val="0"/>
              <c:layout>
                <c:manualLayout>
                  <c:x val="-2.7872426280826569E-2"/>
                  <c:y val="-0.2597409225952751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5C-4B7B-B126-69F76652BA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</c:f>
              <c:strCache>
                <c:ptCount val="1"/>
                <c:pt idx="0">
                  <c:v>Бюджетные кредиты, полученные от других уровней бюджетов РФ</c:v>
                </c:pt>
              </c:strCache>
            </c:strRef>
          </c:cat>
          <c:val>
            <c:numRef>
              <c:f>Лист1!$B$2</c:f>
              <c:numCache>
                <c:formatCode>#\ ##0.0</c:formatCode>
                <c:ptCount val="1"/>
                <c:pt idx="0">
                  <c:v>18835.599999999999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5C-4B7B-B126-69F76652BA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2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26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26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26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8CBD4B1D-4271-455B-AA2D-EDD44A3EA9C8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98695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0938" cy="3721100"/>
          </a:xfrm>
          <a:prstGeom prst="rect">
            <a:avLst/>
          </a:prstGeom>
        </p:spPr>
      </p:sp>
      <p:sp>
        <p:nvSpPr>
          <p:cNvPr id="613" name="PlaceHolder 2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440" cy="4465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614" name="CustomShape 3"/>
          <p:cNvSpPr/>
          <p:nvPr/>
        </p:nvSpPr>
        <p:spPr>
          <a:xfrm>
            <a:off x="3849840" y="9429840"/>
            <a:ext cx="2944800" cy="49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4E324F4D-4D09-4444-B7DF-6C88CEDB4EDB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5</a:t>
            </a:fld>
            <a:endParaRPr lang="ru-RU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7547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15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1460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18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75307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36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02888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0938" cy="3721100"/>
          </a:xfrm>
          <a:prstGeom prst="rect">
            <a:avLst/>
          </a:prstGeom>
        </p:spPr>
      </p:sp>
      <p:sp>
        <p:nvSpPr>
          <p:cNvPr id="616" name="PlaceHolder 2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440" cy="4465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617" name="CustomShape 3"/>
          <p:cNvSpPr/>
          <p:nvPr/>
        </p:nvSpPr>
        <p:spPr>
          <a:xfrm>
            <a:off x="3849840" y="9429840"/>
            <a:ext cx="2944800" cy="49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AEDF2068-F555-406A-A0EE-6918BA53BE02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42</a:t>
            </a:fld>
            <a:endParaRPr lang="ru-RU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1711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46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5648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48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18885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stomShape 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2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PlaceHolder 10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 hidden="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CustomShape 2" hidden="1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CustomShape 3" hidden="1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4" hidden="1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CustomShape 5" hidden="1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6" hidden="1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" name="CustomShape 8" hidden="1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5" name="CustomShape 9" hidden="1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6" name="CustomShape 10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11"/>
          <p:cNvSpPr/>
          <p:nvPr/>
        </p:nvSpPr>
        <p:spPr>
          <a:xfrm>
            <a:off x="0" y="0"/>
            <a:ext cx="9142560" cy="1540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" name="CustomShape 12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" name="CustomShape 1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14"/>
          <p:cNvSpPr/>
          <p:nvPr/>
        </p:nvSpPr>
        <p:spPr>
          <a:xfrm>
            <a:off x="146160" y="639144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15"/>
          <p:cNvSpPr/>
          <p:nvPr/>
        </p:nvSpPr>
        <p:spPr>
          <a:xfrm>
            <a:off x="152280" y="15876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" name="PlaceHolder 1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3" name="PlaceHolder 1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 hidden="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2" hidden="1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" name="CustomShape 3" hidden="1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" name="CustomShape 4" hidden="1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" name="CustomShape 5" hidden="1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CustomShape 6" hidden="1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" name="CustomShape 8" hidden="1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8" name="CustomShape 9" hidden="1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9" name="CustomShape 10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" name="CustomShape 11"/>
          <p:cNvSpPr/>
          <p:nvPr/>
        </p:nvSpPr>
        <p:spPr>
          <a:xfrm>
            <a:off x="0" y="0"/>
            <a:ext cx="9142560" cy="1540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" name="CustomShape 12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2" name="CustomShape 1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CustomShape 14"/>
          <p:cNvSpPr/>
          <p:nvPr/>
        </p:nvSpPr>
        <p:spPr>
          <a:xfrm>
            <a:off x="146160" y="639144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4" name="CustomShape 15"/>
          <p:cNvSpPr/>
          <p:nvPr/>
        </p:nvSpPr>
        <p:spPr>
          <a:xfrm>
            <a:off x="152280" y="15876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5" name="PlaceHolder 1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6" name="PlaceHolder 1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" name="CustomShape 2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5" name="CustomShape 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CustomShape 4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CustomShape 5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" name="CustomShape 6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CustomShape 8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1" name="CustomShape 9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2" name="Line 10"/>
          <p:cNvSpPr/>
          <p:nvPr/>
        </p:nvSpPr>
        <p:spPr>
          <a:xfrm flipV="1">
            <a:off x="4562280" y="1576080"/>
            <a:ext cx="9720" cy="4818240"/>
          </a:xfrm>
          <a:prstGeom prst="line">
            <a:avLst/>
          </a:prstGeom>
          <a:ln w="9360">
            <a:solidFill>
              <a:schemeClr val="tx2"/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3" name="PlaceHolder 1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64" name="PlaceHolder 1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 fontScale="30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65" name="PlaceHolder 1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 fontScale="30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 hidden="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3" name="CustomShape 2" hidden="1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CustomShape 3" hidden="1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" name="CustomShape 4" hidden="1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6" name="CustomShape 5" hidden="1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7" name="CustomShape 6" hidden="1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8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9" name="CustomShape 8" hidden="1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0" name="CustomShape 9" hidden="1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1" name="CustomShape 10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2" name="CustomShape 11"/>
          <p:cNvSpPr/>
          <p:nvPr/>
        </p:nvSpPr>
        <p:spPr>
          <a:xfrm>
            <a:off x="8991720" y="324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3" name="CustomShape 12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4" name="CustomShape 13"/>
          <p:cNvSpPr/>
          <p:nvPr/>
        </p:nvSpPr>
        <p:spPr>
          <a:xfrm>
            <a:off x="0" y="0"/>
            <a:ext cx="9142560" cy="25131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5" name="CustomShape 14"/>
          <p:cNvSpPr/>
          <p:nvPr/>
        </p:nvSpPr>
        <p:spPr>
          <a:xfrm>
            <a:off x="146160" y="639144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6" name="Line 15"/>
          <p:cNvSpPr/>
          <p:nvPr/>
        </p:nvSpPr>
        <p:spPr>
          <a:xfrm>
            <a:off x="155520" y="2419200"/>
            <a:ext cx="8832600" cy="0"/>
          </a:xfrm>
          <a:prstGeom prst="line">
            <a:avLst/>
          </a:prstGeom>
          <a:ln w="1152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7" name="CustomShape 16"/>
          <p:cNvSpPr/>
          <p:nvPr/>
        </p:nvSpPr>
        <p:spPr>
          <a:xfrm>
            <a:off x="152280" y="15228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8" name="CustomShape 17"/>
          <p:cNvSpPr/>
          <p:nvPr/>
        </p:nvSpPr>
        <p:spPr>
          <a:xfrm>
            <a:off x="4267080" y="211464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9" name="CustomShape 18"/>
          <p:cNvSpPr/>
          <p:nvPr/>
        </p:nvSpPr>
        <p:spPr>
          <a:xfrm>
            <a:off x="4362480" y="220968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20" name="PlaceHolder 19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1" name="PlaceHolder 20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jpeg"/><Relationship Id="rId5" Type="http://schemas.openxmlformats.org/officeDocument/2006/relationships/image" Target="../media/image24.jpeg"/><Relationship Id="rId4" Type="http://schemas.openxmlformats.org/officeDocument/2006/relationships/image" Target="../media/image27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hyperlink" Target="http://go-kruf.midural.ru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387360" y="3652947"/>
            <a:ext cx="8502840" cy="2884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2880" indent="-271440" algn="ctr">
              <a:lnSpc>
                <a:spcPct val="100000"/>
              </a:lnSpc>
              <a:spcBef>
                <a:spcPts val="479"/>
              </a:spcBef>
            </a:pPr>
            <a:endParaRPr lang="ru-RU" sz="1800" b="0" strike="noStrike" spc="-1" dirty="0">
              <a:latin typeface="Arial"/>
            </a:endParaRPr>
          </a:p>
          <a:p>
            <a:pPr marL="272880" indent="-271440" algn="ctr">
              <a:lnSpc>
                <a:spcPct val="100000"/>
              </a:lnSpc>
              <a:spcBef>
                <a:spcPts val="799"/>
              </a:spcBef>
            </a:pPr>
            <a:r>
              <a:rPr lang="ru-RU" sz="3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Отчет об исполнении бюджета</a:t>
            </a:r>
            <a:r>
              <a:rPr lang="ru-RU" sz="30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ru-RU" sz="3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городского</a:t>
            </a:r>
            <a:endParaRPr lang="ru-RU" sz="3000" b="0" strike="noStrike" spc="-1" dirty="0">
              <a:latin typeface="Arial"/>
            </a:endParaRPr>
          </a:p>
          <a:p>
            <a:pPr marL="272880" indent="-271440" algn="ctr">
              <a:lnSpc>
                <a:spcPct val="100000"/>
              </a:lnSpc>
              <a:spcBef>
                <a:spcPts val="799"/>
              </a:spcBef>
            </a:pPr>
            <a:r>
              <a:rPr lang="ru-RU" sz="3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округа Красноуфимск </a:t>
            </a:r>
            <a:endParaRPr lang="ru-RU" sz="3000" b="0" strike="noStrike" spc="-1" dirty="0">
              <a:latin typeface="Arial"/>
            </a:endParaRPr>
          </a:p>
          <a:p>
            <a:pPr marL="272880" indent="-271440" algn="ctr">
              <a:lnSpc>
                <a:spcPct val="100000"/>
              </a:lnSpc>
              <a:spcBef>
                <a:spcPts val="799"/>
              </a:spcBef>
            </a:pPr>
            <a:r>
              <a:rPr lang="ru-RU" sz="3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за 2022 год</a:t>
            </a:r>
            <a:endParaRPr lang="ru-RU" sz="3000" b="0" strike="noStrike" spc="-1" dirty="0">
              <a:latin typeface="Arial"/>
            </a:endParaRPr>
          </a:p>
          <a:p>
            <a:pPr marL="272880" indent="-271440" algn="ctr">
              <a:lnSpc>
                <a:spcPct val="100000"/>
              </a:lnSpc>
              <a:spcBef>
                <a:spcPts val="799"/>
              </a:spcBef>
            </a:pPr>
            <a:endParaRPr lang="ru-RU" sz="4000" b="0" strike="noStrike" spc="-1" dirty="0">
              <a:latin typeface="Arial"/>
            </a:endParaRPr>
          </a:p>
        </p:txBody>
      </p:sp>
      <p:sp>
        <p:nvSpPr>
          <p:cNvPr id="265" name="CustomShape 2"/>
          <p:cNvSpPr/>
          <p:nvPr/>
        </p:nvSpPr>
        <p:spPr>
          <a:xfrm>
            <a:off x="642960" y="214200"/>
            <a:ext cx="7991640" cy="699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Финансовое управление администрации</a:t>
            </a:r>
            <a:endParaRPr lang="ru-RU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городского округа Красноуфимск 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1028" name="Picture 4" descr="Этот город самый лучший: Красноуфимск занял второе место в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42" y="1526173"/>
            <a:ext cx="3793136" cy="2237358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Город Красноуфимск: история и достопримечательности — Ураловед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519" y="1543425"/>
            <a:ext cx="3786959" cy="2181288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Рисунок 7" descr="1410339261_allday_10.jpg"/>
          <p:cNvPicPr/>
          <p:nvPr/>
        </p:nvPicPr>
        <p:blipFill>
          <a:blip r:embed="rId5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CustomShape 1"/>
          <p:cNvSpPr/>
          <p:nvPr/>
        </p:nvSpPr>
        <p:spPr>
          <a:xfrm>
            <a:off x="838080" y="428760"/>
            <a:ext cx="8304480" cy="1766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Уважаемые жители городского округа Красноуфимск!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271" name="CustomShape 2"/>
          <p:cNvSpPr/>
          <p:nvPr/>
        </p:nvSpPr>
        <p:spPr>
          <a:xfrm>
            <a:off x="380880" y="1676520"/>
            <a:ext cx="8380440" cy="92187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Представляем вам «Бюджет для граждан», разработанный на основе решения Думы городского округа Красноуфимск </a:t>
            </a:r>
            <a:r>
              <a:rPr lang="ru-RU" b="1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от </a:t>
            </a:r>
            <a:r>
              <a:rPr lang="ru-RU" b="1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25</a:t>
            </a:r>
            <a:r>
              <a:rPr lang="ru-RU" b="1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.05.2023 г. № </a:t>
            </a:r>
            <a:r>
              <a:rPr lang="ru-RU" b="1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25/2</a:t>
            </a:r>
            <a:r>
              <a:rPr lang="ru-RU" b="1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«Об исполнении бюджета городского округа Красноуфимск за  2022 год»</a:t>
            </a:r>
            <a:endParaRPr lang="ru-RU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3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pic>
        <p:nvPicPr>
          <p:cNvPr id="2050" name="Picture 2" descr="Минфин Ингушетии просит жителей республики принять участие в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622" y="2682155"/>
            <a:ext cx="6948457" cy="3474229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ustomShape 1"/>
          <p:cNvSpPr/>
          <p:nvPr/>
        </p:nvSpPr>
        <p:spPr>
          <a:xfrm>
            <a:off x="301680" y="228600"/>
            <a:ext cx="8533080" cy="7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Основные понятия</a:t>
            </a:r>
            <a:endParaRPr lang="ru-RU" sz="3300" b="0" strike="noStrike" spc="-1" dirty="0">
              <a:latin typeface="Arial"/>
            </a:endParaRPr>
          </a:p>
        </p:txBody>
      </p:sp>
      <p:sp>
        <p:nvSpPr>
          <p:cNvPr id="275" name="CustomShape 2"/>
          <p:cNvSpPr/>
          <p:nvPr/>
        </p:nvSpPr>
        <p:spPr>
          <a:xfrm>
            <a:off x="301680" y="1527120"/>
            <a:ext cx="8502840" cy="4570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Бюджет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Доходы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поступающие в бюджет денежные средства, за исключением средств, являющихся источниками финансирования дефицита бюджета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Расходы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Дефицит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превышение расходов бюджета над его доходами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Профицит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превышение доходов бюджета над его расходами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это совокупность взаимосвязанных по срокам, исполнителям, ресурсам мероприятий производственно-технологического, социального, организационного характера, направленных на достижение единой цели, решение общей проблемы.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41"/>
              </a:spcBef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41"/>
              </a:spcBef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5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1244520" y="228600"/>
            <a:ext cx="7589880" cy="7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Основные понятия</a:t>
            </a:r>
            <a:endParaRPr lang="ru-RU" sz="3300" b="0" strike="noStrike" spc="-1" dirty="0">
              <a:latin typeface="Arial"/>
            </a:endParaRPr>
          </a:p>
        </p:txBody>
      </p:sp>
      <p:sp>
        <p:nvSpPr>
          <p:cNvPr id="278" name="CustomShape 2"/>
          <p:cNvSpPr/>
          <p:nvPr/>
        </p:nvSpPr>
        <p:spPr>
          <a:xfrm>
            <a:off x="395280" y="1628640"/>
            <a:ext cx="8409240" cy="446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Межбюджетные трансферты - 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средства, предоставляемые одним бюджетом бюджетной системы Российской Федерации другому бюджету бюджетной системы Российской Федерации:</a:t>
            </a:r>
            <a:endParaRPr lang="ru-RU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Дотации - 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предоставляемые на безвозмездной и безвозвратной основе</a:t>
            </a:r>
            <a:endParaRPr lang="ru-RU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Субсидии - 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предоставляемые на условиях долевого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софинансирования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расходов других бюджетов </a:t>
            </a:r>
            <a:endParaRPr lang="ru-RU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Субвенции – 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предоставляемые на финансирование «переданных» другим публично-правовым образованием полномочий.</a:t>
            </a:r>
            <a:endParaRPr lang="ru-RU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41"/>
              </a:spcBef>
            </a:pPr>
            <a:endParaRPr lang="ru-RU" sz="2400" b="0" strike="noStrike" spc="-1" dirty="0">
              <a:latin typeface="Arial"/>
            </a:endParaRPr>
          </a:p>
        </p:txBody>
      </p:sp>
      <p:pic>
        <p:nvPicPr>
          <p:cNvPr id="5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71EF8A-D735-43DF-B780-BBC376BA3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50" y="1341073"/>
            <a:ext cx="8572410" cy="4958128"/>
          </a:xfrm>
          <a:prstGeom prst="rect">
            <a:avLst/>
          </a:prstGeom>
        </p:spPr>
      </p:pic>
      <p:sp>
        <p:nvSpPr>
          <p:cNvPr id="280" name="CustomShape 1"/>
          <p:cNvSpPr/>
          <p:nvPr/>
        </p:nvSpPr>
        <p:spPr>
          <a:xfrm>
            <a:off x="0" y="0"/>
            <a:ext cx="182880" cy="4683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6" name="CustomShape 7"/>
          <p:cNvSpPr/>
          <p:nvPr/>
        </p:nvSpPr>
        <p:spPr>
          <a:xfrm>
            <a:off x="285840" y="4224444"/>
            <a:ext cx="3348360" cy="14986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г. Красноуфимск;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п. Журавлиный Лог;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п. </a:t>
            </a:r>
            <a:r>
              <a:rPr lang="ru-RU" b="1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Полухино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п. Пудлинговый;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п. Черная Речка.</a:t>
            </a:r>
          </a:p>
        </p:txBody>
      </p:sp>
      <p:sp>
        <p:nvSpPr>
          <p:cNvPr id="285" name="CustomShape 6"/>
          <p:cNvSpPr/>
          <p:nvPr/>
        </p:nvSpPr>
        <p:spPr>
          <a:xfrm>
            <a:off x="285840" y="3078468"/>
            <a:ext cx="3348360" cy="927360"/>
          </a:xfrm>
          <a:prstGeom prst="rect">
            <a:avLst/>
          </a:prstGeom>
          <a:ln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 состав городского округа</a:t>
            </a:r>
            <a:r>
              <a:rPr lang="en-US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входит 5 населенных пунктов: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4" name="CustomShape 5"/>
          <p:cNvSpPr/>
          <p:nvPr/>
        </p:nvSpPr>
        <p:spPr>
          <a:xfrm>
            <a:off x="285840" y="2283179"/>
            <a:ext cx="3348360" cy="6448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87AAAB"/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Административное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устройство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1720" y="190796"/>
            <a:ext cx="78566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Georgia"/>
              </a:rPr>
              <a:t>Городской округ Красноуфимск расположен в юго-западной части Свердловской области, со всех сторон окружен территорией муниципального образования </a:t>
            </a:r>
            <a:r>
              <a:rPr lang="ru-RU" b="1" spc="-1" dirty="0" err="1">
                <a:solidFill>
                  <a:srgbClr val="000000"/>
                </a:solidFill>
                <a:latin typeface="Georgia"/>
              </a:rPr>
              <a:t>Красноуфимский</a:t>
            </a:r>
            <a:r>
              <a:rPr lang="ru-RU" b="1" spc="-1" dirty="0">
                <a:solidFill>
                  <a:srgbClr val="000000"/>
                </a:solidFill>
                <a:latin typeface="Georgia"/>
              </a:rPr>
              <a:t> округ. </a:t>
            </a:r>
          </a:p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Georgia"/>
              </a:rPr>
              <a:t>Общая площадь округа 127,78 км².</a:t>
            </a:r>
            <a:endParaRPr lang="ru-RU" spc="-1" dirty="0"/>
          </a:p>
        </p:txBody>
      </p:sp>
      <p:pic>
        <p:nvPicPr>
          <p:cNvPr id="8" name="Рисунок 7" descr="1410339261_allday_10.jpg"/>
          <p:cNvPicPr/>
          <p:nvPr/>
        </p:nvPicPr>
        <p:blipFill>
          <a:blip r:embed="rId5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95A42C-41BF-4FF0-83B3-323D585BB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29" y="1428330"/>
            <a:ext cx="8760742" cy="4888494"/>
          </a:xfrm>
          <a:prstGeom prst="rect">
            <a:avLst/>
          </a:prstGeom>
        </p:spPr>
      </p:pic>
      <p:pic>
        <p:nvPicPr>
          <p:cNvPr id="291" name="Рисунок 1"/>
          <p:cNvPicPr/>
          <p:nvPr/>
        </p:nvPicPr>
        <p:blipFill>
          <a:blip r:embed="rId4"/>
          <a:stretch/>
        </p:blipFill>
        <p:spPr>
          <a:xfrm>
            <a:off x="179280" y="189000"/>
            <a:ext cx="784440" cy="99216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288" name="Table 2"/>
          <p:cNvGraphicFramePr/>
          <p:nvPr>
            <p:extLst>
              <p:ext uri="{D42A27DB-BD31-4B8C-83A1-F6EECF244321}">
                <p14:modId xmlns:p14="http://schemas.microsoft.com/office/powerpoint/2010/main" val="1080392694"/>
              </p:ext>
            </p:extLst>
          </p:nvPr>
        </p:nvGraphicFramePr>
        <p:xfrm>
          <a:off x="2213232" y="1636729"/>
          <a:ext cx="4933080" cy="1316740"/>
        </p:xfrm>
        <a:graphic>
          <a:graphicData uri="http://schemas.openxmlformats.org/drawingml/2006/table">
            <a:tbl>
              <a:tblPr/>
              <a:tblGrid>
                <a:gridCol w="2369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3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0620"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(отчет)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(отчет)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FE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120"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37</a:t>
                      </a:r>
                      <a:r>
                        <a:rPr lang="ru-RU" sz="20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654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37 806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78301" y="223415"/>
            <a:ext cx="78082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-1" dirty="0">
                <a:solidFill>
                  <a:srgbClr val="000000"/>
                </a:solidFill>
                <a:latin typeface="Georgia"/>
              </a:rPr>
              <a:t>Численность постоянного населения ГО Красноуфимск (на конец года, человек)</a:t>
            </a:r>
            <a:endParaRPr lang="ru-RU" sz="2000" spc="-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" name="Table 1"/>
          <p:cNvGraphicFramePr/>
          <p:nvPr>
            <p:extLst>
              <p:ext uri="{D42A27DB-BD31-4B8C-83A1-F6EECF244321}">
                <p14:modId xmlns:p14="http://schemas.microsoft.com/office/powerpoint/2010/main" val="2306059152"/>
              </p:ext>
            </p:extLst>
          </p:nvPr>
        </p:nvGraphicFramePr>
        <p:xfrm>
          <a:off x="150392" y="1330327"/>
          <a:ext cx="8821080" cy="4294095"/>
        </p:xfrm>
        <a:graphic>
          <a:graphicData uri="http://schemas.openxmlformats.org/drawingml/2006/table">
            <a:tbl>
              <a:tblPr/>
              <a:tblGrid>
                <a:gridCol w="5152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613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прогноз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0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Оборот организаций *(по полному кругу) по видам экономической деятельности, млн. руб.: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10 762,2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9 545,5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Введено жилых домов, </a:t>
                      </a:r>
                      <a:r>
                        <a:rPr lang="ru-RU" sz="1600" b="1" strike="noStrike" spc="-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7 262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11 773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3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 том числе индивидуального жилья, </a:t>
                      </a:r>
                      <a:r>
                        <a:rPr lang="ru-RU" sz="1600" b="1" strike="noStrike" spc="-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8 804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Уровень безработицы,  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0,74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0,59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3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Состоит на учете безработных, человек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112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43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Среднемесячная заработная плата  1 работника (без субъектов СМП), рублей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43 938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46</a:t>
                      </a:r>
                      <a:r>
                        <a:rPr lang="ru-RU" sz="1600" b="1" strike="noStrike" kern="1200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728,5</a:t>
                      </a:r>
                      <a:endParaRPr lang="ru-RU" sz="1600" b="1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3" name="CustomShape 2"/>
          <p:cNvSpPr/>
          <p:nvPr/>
        </p:nvSpPr>
        <p:spPr>
          <a:xfrm>
            <a:off x="219960" y="5752080"/>
            <a:ext cx="8642520" cy="6382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200" b="1" strike="noStrike" spc="-1">
                <a:solidFill>
                  <a:srgbClr val="000000"/>
                </a:solidFill>
                <a:latin typeface="Georgia"/>
                <a:ea typeface="DejaVu Sans"/>
              </a:rPr>
              <a:t>*</a:t>
            </a:r>
            <a:r>
              <a:rPr lang="en-US" sz="1200" b="0" strike="noStrike" spc="-1">
                <a:solidFill>
                  <a:srgbClr val="000000"/>
                </a:solidFill>
                <a:latin typeface="Georgia"/>
                <a:ea typeface="DejaVu Sans"/>
              </a:rPr>
              <a:t> </a:t>
            </a:r>
            <a:r>
              <a:rPr lang="ru-RU" sz="1200" b="0" strike="noStrike" spc="-1">
                <a:solidFill>
                  <a:srgbClr val="000000"/>
                </a:solidFill>
                <a:latin typeface="Georgia"/>
                <a:ea typeface="DejaVu Sans"/>
              </a:rPr>
              <a:t>В </a:t>
            </a:r>
            <a:r>
              <a:rPr lang="ru-RU" sz="1200" b="1" strike="noStrike" spc="-1">
                <a:solidFill>
                  <a:srgbClr val="000000"/>
                </a:solidFill>
                <a:latin typeface="Georgia"/>
                <a:ea typeface="DejaVu Sans"/>
              </a:rPr>
              <a:t>оборот организаций</a:t>
            </a:r>
            <a:r>
              <a:rPr lang="ru-RU" sz="1200" b="0" strike="noStrike" spc="-1">
                <a:solidFill>
                  <a:srgbClr val="000000"/>
                </a:solidFill>
                <a:latin typeface="Georgia"/>
                <a:ea typeface="DejaVu Sans"/>
              </a:rPr>
              <a:t> включается стоимость отгруженных товаров собственного производства, выполненных работ и услуг собственными силами, а также выручка от продажи приобретенных на стороне товаров (без налога на добавленную стоимость, акцизов и аналогичных обязательных платежей).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1720" y="235360"/>
            <a:ext cx="80077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Основные показатели социально-экономического развития  </a:t>
            </a:r>
            <a:endParaRPr lang="ru-RU" sz="2000" spc="-1" dirty="0">
              <a:latin typeface="Georgia" panose="02040502050405020303" pitchFamily="18" charset="0"/>
            </a:endParaRPr>
          </a:p>
        </p:txBody>
      </p:sp>
      <p:pic>
        <p:nvPicPr>
          <p:cNvPr id="6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" name="Table 1"/>
          <p:cNvGraphicFramePr/>
          <p:nvPr>
            <p:extLst>
              <p:ext uri="{D42A27DB-BD31-4B8C-83A1-F6EECF244321}">
                <p14:modId xmlns:p14="http://schemas.microsoft.com/office/powerpoint/2010/main" val="3310075284"/>
              </p:ext>
            </p:extLst>
          </p:nvPr>
        </p:nvGraphicFramePr>
        <p:xfrm>
          <a:off x="285840" y="1557360"/>
          <a:ext cx="8629200" cy="4749480"/>
        </p:xfrm>
        <a:graphic>
          <a:graphicData uri="http://schemas.openxmlformats.org/drawingml/2006/table">
            <a:tbl>
              <a:tblPr/>
              <a:tblGrid>
                <a:gridCol w="5210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2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2021 год факт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год план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год факт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Дошкольное образование (педагогические работники)</a:t>
                      </a:r>
                      <a:endParaRPr lang="ru-RU" sz="21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36 841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38 172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38 390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Общее образование (педагогические работники)</a:t>
                      </a:r>
                      <a:endParaRPr lang="ru-RU" sz="21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41 546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41 223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44 154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Дополнительное образование (педагогические работники)</a:t>
                      </a:r>
                      <a:endParaRPr lang="ru-RU" sz="2100" b="0" strike="noStrike" spc="-1" dirty="0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43 368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43 946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44 348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Культура (работники культуры)</a:t>
                      </a:r>
                      <a:endParaRPr lang="ru-RU" sz="21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41</a:t>
                      </a:r>
                      <a:r>
                        <a:rPr lang="ru-RU" sz="1700" b="0" strike="noStrike" kern="1200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 402,85</a:t>
                      </a:r>
                      <a:endParaRPr lang="ru-RU" sz="1700" b="0" strike="noStrike" kern="1200" spc="-1" dirty="0">
                        <a:solidFill>
                          <a:srgbClr val="000000"/>
                        </a:solidFill>
                        <a:latin typeface="Times New Roman"/>
                        <a:ea typeface="DejaVu Sans"/>
                        <a:cs typeface="+mn-cs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46 006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46 006,06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7" name="CustomShape 2"/>
          <p:cNvSpPr/>
          <p:nvPr/>
        </p:nvSpPr>
        <p:spPr>
          <a:xfrm>
            <a:off x="1071720" y="214200"/>
            <a:ext cx="7636741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Уровень средней заработной платы отдельных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категорий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работников бюджетной сферы в ГО Красноуфимск  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298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299" name="CustomShape 3"/>
          <p:cNvSpPr/>
          <p:nvPr/>
        </p:nvSpPr>
        <p:spPr>
          <a:xfrm>
            <a:off x="8104680" y="6381720"/>
            <a:ext cx="70740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Рубли </a:t>
            </a:r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1071720" y="310545"/>
            <a:ext cx="8228160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Основные параметры бюджета</a:t>
            </a:r>
            <a:r>
              <a:rPr lang="en-US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ГО Красноуфимск</a:t>
            </a:r>
          </a:p>
        </p:txBody>
      </p:sp>
      <p:graphicFrame>
        <p:nvGraphicFramePr>
          <p:cNvPr id="301" name="Table 2"/>
          <p:cNvGraphicFramePr/>
          <p:nvPr>
            <p:extLst>
              <p:ext uri="{D42A27DB-BD31-4B8C-83A1-F6EECF244321}">
                <p14:modId xmlns:p14="http://schemas.microsoft.com/office/powerpoint/2010/main" val="2410284682"/>
              </p:ext>
            </p:extLst>
          </p:nvPr>
        </p:nvGraphicFramePr>
        <p:xfrm>
          <a:off x="457200" y="1604520"/>
          <a:ext cx="8229240" cy="482866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57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8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факт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план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факт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5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всего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2 245 551,0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kern="1200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2 032 366,7</a:t>
                      </a: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2 043 377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687 369,2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kern="1200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582 298,9</a:t>
                      </a: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596 315,4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1 558 181,8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kern="1200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1 450 067,7</a:t>
                      </a: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1 447 061,6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всего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2 185</a:t>
                      </a:r>
                      <a:r>
                        <a:rPr lang="ru-RU" sz="18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454,7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kern="1200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2 132 712,1</a:t>
                      </a: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2 113 591,5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(–)/ профицит(+)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60 096,3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kern="1200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- 100 345,4</a:t>
                      </a: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- 70 214,5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02" name="Рисунок 7_0" descr="1410339261_allday_10.jpg"/>
          <p:cNvPicPr/>
          <p:nvPr/>
        </p:nvPicPr>
        <p:blipFill>
          <a:blip r:embed="rId2"/>
          <a:stretch/>
        </p:blipFill>
        <p:spPr>
          <a:xfrm>
            <a:off x="285840" y="21456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1071721" y="214200"/>
            <a:ext cx="785892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Сведения об исполнении бюджета ГО Красноуфимск за 2022 год в сравнении с другими муниципальными образованиями, в млн. руб.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143775248"/>
              </p:ext>
            </p:extLst>
          </p:nvPr>
        </p:nvGraphicFramePr>
        <p:xfrm>
          <a:off x="175260" y="1478280"/>
          <a:ext cx="8750580" cy="4922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7" descr="1410339261_allday_10.jpg"/>
          <p:cNvPicPr/>
          <p:nvPr/>
        </p:nvPicPr>
        <p:blipFill>
          <a:blip r:embed="rId3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CustomShape 1"/>
          <p:cNvSpPr/>
          <p:nvPr/>
        </p:nvSpPr>
        <p:spPr>
          <a:xfrm>
            <a:off x="1071720" y="214200"/>
            <a:ext cx="7573719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Динамика доходов и расходов городского бюджета за 2017 – 2022 годы, тыс. руб.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306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096744985"/>
              </p:ext>
            </p:extLst>
          </p:nvPr>
        </p:nvGraphicFramePr>
        <p:xfrm>
          <a:off x="285841" y="1397000"/>
          <a:ext cx="8607638" cy="4966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3344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ustomShape 1"/>
          <p:cNvSpPr/>
          <p:nvPr/>
        </p:nvSpPr>
        <p:spPr>
          <a:xfrm>
            <a:off x="1071720" y="214200"/>
            <a:ext cx="7725167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Динамика дефицита (профицита) городского бюджета за 2017 – 2022 годы тыс. руб.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309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30838281"/>
              </p:ext>
            </p:extLst>
          </p:nvPr>
        </p:nvGraphicFramePr>
        <p:xfrm>
          <a:off x="285841" y="1397000"/>
          <a:ext cx="8607638" cy="4966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1243080" y="283063"/>
            <a:ext cx="7728200" cy="7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Доходы бюджета в 202</a:t>
            </a:r>
            <a:r>
              <a:rPr lang="en-US" sz="28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1</a:t>
            </a:r>
            <a:r>
              <a:rPr lang="ru-RU" sz="28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-202</a:t>
            </a:r>
            <a:r>
              <a:rPr lang="en-US" sz="28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2</a:t>
            </a:r>
            <a:r>
              <a:rPr lang="ru-RU" sz="28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г.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316" name="CustomShape 2"/>
          <p:cNvSpPr/>
          <p:nvPr/>
        </p:nvSpPr>
        <p:spPr>
          <a:xfrm>
            <a:off x="3686784" y="4469337"/>
            <a:ext cx="2311009" cy="36787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-20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2 174,0</a:t>
            </a: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</a:t>
            </a:r>
            <a:endParaRPr lang="ru-RU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" name="CustomShape 3"/>
          <p:cNvSpPr/>
          <p:nvPr/>
        </p:nvSpPr>
        <p:spPr>
          <a:xfrm>
            <a:off x="605840" y="2049196"/>
            <a:ext cx="2947388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en-US" sz="2400" b="1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2 245 551,0 тыс. руб.</a:t>
            </a:r>
            <a:endParaRPr lang="ru-RU" sz="24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" name="CustomShape 4"/>
          <p:cNvSpPr/>
          <p:nvPr/>
        </p:nvSpPr>
        <p:spPr>
          <a:xfrm>
            <a:off x="5029201" y="2000160"/>
            <a:ext cx="3256200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202</a:t>
            </a:r>
            <a:r>
              <a:rPr lang="en-US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2</a:t>
            </a: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год</a:t>
            </a:r>
            <a:endParaRPr lang="en-US" sz="2400" b="1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043 377,0 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4025640" y="5335832"/>
            <a:ext cx="1290960" cy="36787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spcBef>
                <a:spcPts val="1199"/>
              </a:spcBef>
            </a:pPr>
            <a:r>
              <a:rPr lang="en-US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9,0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%</a:t>
            </a:r>
            <a:endParaRPr lang="ru-RU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" name="CustomShape 9"/>
          <p:cNvSpPr/>
          <p:nvPr/>
        </p:nvSpPr>
        <p:spPr>
          <a:xfrm>
            <a:off x="4050567" y="4930920"/>
            <a:ext cx="1498680" cy="49860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25" name="Рисунок 16" descr="1410339261_allday_10.jpg"/>
          <p:cNvPicPr/>
          <p:nvPr/>
        </p:nvPicPr>
        <p:blipFill>
          <a:blip r:embed="rId2"/>
          <a:stretch/>
        </p:blipFill>
        <p:spPr>
          <a:xfrm>
            <a:off x="457200" y="228600"/>
            <a:ext cx="785880" cy="989280"/>
          </a:xfrm>
          <a:prstGeom prst="rect">
            <a:avLst/>
          </a:prstGeom>
          <a:ln w="9360">
            <a:noFill/>
          </a:ln>
        </p:spPr>
      </p:pic>
      <p:pic>
        <p:nvPicPr>
          <p:cNvPr id="5122" name="Picture 2" descr="С финансами не расставайтесь: только 7% планируют бюджет больше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72" y="3875973"/>
            <a:ext cx="3454768" cy="1942347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Тульская городская Дума утвердила бюджет на 2019 и плановый период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748" y="3873406"/>
            <a:ext cx="2917371" cy="1944914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CustomShape 1"/>
          <p:cNvSpPr/>
          <p:nvPr/>
        </p:nvSpPr>
        <p:spPr>
          <a:xfrm>
            <a:off x="1071720" y="214200"/>
            <a:ext cx="7620120" cy="7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Структура доходов  бюджета ГО Красноуфимск за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202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2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год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327" name="Рисунок 9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328" name="CustomShape 2"/>
          <p:cNvSpPr/>
          <p:nvPr/>
        </p:nvSpPr>
        <p:spPr>
          <a:xfrm>
            <a:off x="7444440" y="1714680"/>
            <a:ext cx="1438560" cy="3639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Georgia"/>
                <a:ea typeface="Raavi"/>
              </a:rPr>
              <a:t>В тыс.руб.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63703421"/>
              </p:ext>
            </p:extLst>
          </p:nvPr>
        </p:nvGraphicFramePr>
        <p:xfrm>
          <a:off x="285840" y="1397000"/>
          <a:ext cx="8597160" cy="4941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97321576"/>
              </p:ext>
            </p:extLst>
          </p:nvPr>
        </p:nvGraphicFramePr>
        <p:xfrm>
          <a:off x="175260" y="1828800"/>
          <a:ext cx="875058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0" name="CustomShape 1"/>
          <p:cNvSpPr/>
          <p:nvPr/>
        </p:nvSpPr>
        <p:spPr>
          <a:xfrm>
            <a:off x="1071720" y="309792"/>
            <a:ext cx="7499425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Исполнение налоговых доходов муниципального образования ГО Красноуфимск в 202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2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г.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331" name="CustomShape 2"/>
          <p:cNvSpPr/>
          <p:nvPr/>
        </p:nvSpPr>
        <p:spPr>
          <a:xfrm>
            <a:off x="819743" y="1641544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10</a:t>
            </a: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2,7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2" name="CustomShape 3"/>
          <p:cNvSpPr/>
          <p:nvPr/>
        </p:nvSpPr>
        <p:spPr>
          <a:xfrm>
            <a:off x="2515150" y="4566848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</a:t>
            </a: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09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3" name="CustomShape 4"/>
          <p:cNvSpPr/>
          <p:nvPr/>
        </p:nvSpPr>
        <p:spPr>
          <a:xfrm>
            <a:off x="4185248" y="441522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101%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4" name="CustomShape 5"/>
          <p:cNvSpPr/>
          <p:nvPr/>
        </p:nvSpPr>
        <p:spPr>
          <a:xfrm>
            <a:off x="5862320" y="4568165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</a:t>
            </a: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66,3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5" name="CustomShape 6"/>
          <p:cNvSpPr/>
          <p:nvPr/>
        </p:nvSpPr>
        <p:spPr>
          <a:xfrm>
            <a:off x="7606080" y="468576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pic>
        <p:nvPicPr>
          <p:cNvPr id="9" name="Рисунок 9" descr="1410339261_allday_10.jpg"/>
          <p:cNvPicPr/>
          <p:nvPr/>
        </p:nvPicPr>
        <p:blipFill>
          <a:blip r:embed="rId4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242546477"/>
              </p:ext>
            </p:extLst>
          </p:nvPr>
        </p:nvGraphicFramePr>
        <p:xfrm>
          <a:off x="175260" y="1828800"/>
          <a:ext cx="875058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6" name="CustomShape 1"/>
          <p:cNvSpPr/>
          <p:nvPr/>
        </p:nvSpPr>
        <p:spPr>
          <a:xfrm>
            <a:off x="1071720" y="368088"/>
            <a:ext cx="7850051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Исполнение налоговых доходов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муниципального образования ГО Красноуфимск в 202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2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г.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338" name="CustomShape 2"/>
          <p:cNvSpPr/>
          <p:nvPr/>
        </p:nvSpPr>
        <p:spPr>
          <a:xfrm>
            <a:off x="892468" y="2706508"/>
            <a:ext cx="1046629" cy="4694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99,9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9" name="CustomShape 3"/>
          <p:cNvSpPr/>
          <p:nvPr/>
        </p:nvSpPr>
        <p:spPr>
          <a:xfrm>
            <a:off x="2944815" y="155826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101,3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0" name="CustomShape 4"/>
          <p:cNvSpPr/>
          <p:nvPr/>
        </p:nvSpPr>
        <p:spPr>
          <a:xfrm>
            <a:off x="4996745" y="1681849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102,5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1" name="CustomShape 5"/>
          <p:cNvSpPr/>
          <p:nvPr/>
        </p:nvSpPr>
        <p:spPr>
          <a:xfrm>
            <a:off x="7201749" y="2222929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97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9" name="Рисунок 9" descr="1410339261_allday_10.jpg"/>
          <p:cNvPicPr/>
          <p:nvPr/>
        </p:nvPicPr>
        <p:blipFill>
          <a:blip r:embed="rId3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278988847"/>
              </p:ext>
            </p:extLst>
          </p:nvPr>
        </p:nvGraphicFramePr>
        <p:xfrm>
          <a:off x="175260" y="1478280"/>
          <a:ext cx="8750580" cy="4922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2" name="CustomShape 1"/>
          <p:cNvSpPr/>
          <p:nvPr/>
        </p:nvSpPr>
        <p:spPr>
          <a:xfrm>
            <a:off x="1071720" y="355624"/>
            <a:ext cx="7879240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Исполнение неналоговых доходов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ГО Красноуфимск в 202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2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г.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343" name="CustomShape 2"/>
          <p:cNvSpPr/>
          <p:nvPr/>
        </p:nvSpPr>
        <p:spPr>
          <a:xfrm>
            <a:off x="7512738" y="279888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103,5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4" name="CustomShape 3"/>
          <p:cNvSpPr/>
          <p:nvPr/>
        </p:nvSpPr>
        <p:spPr>
          <a:xfrm>
            <a:off x="5909467" y="366900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109,9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5" name="CustomShape 4"/>
          <p:cNvSpPr/>
          <p:nvPr/>
        </p:nvSpPr>
        <p:spPr>
          <a:xfrm>
            <a:off x="4271361" y="4381468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99,1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6" name="CustomShape 5"/>
          <p:cNvSpPr/>
          <p:nvPr/>
        </p:nvSpPr>
        <p:spPr>
          <a:xfrm>
            <a:off x="2597898" y="4463311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100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7" name="CustomShape 6"/>
          <p:cNvSpPr/>
          <p:nvPr/>
        </p:nvSpPr>
        <p:spPr>
          <a:xfrm>
            <a:off x="824866" y="147828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93,9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9" name="Рисунок 9" descr="1410339261_allday_10.jpg"/>
          <p:cNvPicPr/>
          <p:nvPr/>
        </p:nvPicPr>
        <p:blipFill>
          <a:blip r:embed="rId3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CustomShape 1"/>
          <p:cNvSpPr/>
          <p:nvPr/>
        </p:nvSpPr>
        <p:spPr>
          <a:xfrm>
            <a:off x="1069233" y="314784"/>
            <a:ext cx="7871567" cy="3986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Исполнение безвозмездных поступлений за 202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2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год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350" name="CustomShape 2"/>
          <p:cNvSpPr/>
          <p:nvPr/>
        </p:nvSpPr>
        <p:spPr>
          <a:xfrm>
            <a:off x="7864120" y="2531850"/>
            <a:ext cx="630086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100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1" name="CustomShape 3"/>
          <p:cNvSpPr/>
          <p:nvPr/>
        </p:nvSpPr>
        <p:spPr>
          <a:xfrm>
            <a:off x="7882120" y="5076690"/>
            <a:ext cx="674842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100 %</a:t>
            </a:r>
            <a:endParaRPr lang="ru-RU" sz="1400" b="0" strike="noStrike" spc="-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2" name="CustomShape 4"/>
          <p:cNvSpPr/>
          <p:nvPr/>
        </p:nvSpPr>
        <p:spPr>
          <a:xfrm>
            <a:off x="7786000" y="3363810"/>
            <a:ext cx="674842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99,9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3" name="CustomShape 5"/>
          <p:cNvSpPr/>
          <p:nvPr/>
        </p:nvSpPr>
        <p:spPr>
          <a:xfrm>
            <a:off x="7949080" y="4166970"/>
            <a:ext cx="674842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9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6,2%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CustomShape 6"/>
          <p:cNvSpPr/>
          <p:nvPr/>
        </p:nvSpPr>
        <p:spPr>
          <a:xfrm>
            <a:off x="7883920" y="1676130"/>
            <a:ext cx="630086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100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/>
          </p:nvPr>
        </p:nvGraphicFramePr>
        <p:xfrm>
          <a:off x="200416" y="1397000"/>
          <a:ext cx="7585584" cy="4624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Рисунок 9" descr="1410339261_allday_10.jpg"/>
          <p:cNvPicPr/>
          <p:nvPr/>
        </p:nvPicPr>
        <p:blipFill>
          <a:blip r:embed="rId4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888240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CustomShape 1"/>
          <p:cNvSpPr/>
          <p:nvPr/>
        </p:nvSpPr>
        <p:spPr>
          <a:xfrm>
            <a:off x="1071720" y="263318"/>
            <a:ext cx="2544392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Доходы бюджета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357" name="CustomShape 2"/>
          <p:cNvSpPr/>
          <p:nvPr/>
        </p:nvSpPr>
        <p:spPr>
          <a:xfrm>
            <a:off x="768600" y="1557360"/>
            <a:ext cx="7657920" cy="1004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 202</a:t>
            </a:r>
            <a:r>
              <a:rPr lang="en-US" sz="20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2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году в бюджет городского округа Красноуфимск уплачено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отдельных налогов в расчете на одного жителя:</a:t>
            </a:r>
            <a:endParaRPr lang="ru-RU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358" name="CustomShape 3"/>
          <p:cNvSpPr/>
          <p:nvPr/>
        </p:nvSpPr>
        <p:spPr>
          <a:xfrm>
            <a:off x="324000" y="2595600"/>
            <a:ext cx="1943280" cy="7146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US" sz="1600" b="1" spc="-1" dirty="0">
                <a:solidFill>
                  <a:srgbClr val="262626"/>
                </a:solidFill>
                <a:latin typeface="Times New Roman"/>
                <a:ea typeface="DejaVu Sans"/>
              </a:rPr>
              <a:t>10,5 </a:t>
            </a:r>
            <a:r>
              <a:rPr lang="ru-RU" sz="1600" b="1" spc="-1" dirty="0">
                <a:solidFill>
                  <a:srgbClr val="262626"/>
                </a:solidFill>
                <a:latin typeface="Times New Roman"/>
                <a:ea typeface="DejaVu Sans"/>
              </a:rPr>
              <a:t>тыс. рублей</a:t>
            </a:r>
          </a:p>
        </p:txBody>
      </p:sp>
      <p:sp>
        <p:nvSpPr>
          <p:cNvPr id="359" name="CustomShape 4"/>
          <p:cNvSpPr/>
          <p:nvPr/>
        </p:nvSpPr>
        <p:spPr>
          <a:xfrm>
            <a:off x="324000" y="3491630"/>
            <a:ext cx="1943280" cy="7146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262626"/>
                </a:solidFill>
                <a:latin typeface="Times New Roman"/>
                <a:ea typeface="DejaVu Sans"/>
              </a:rPr>
              <a:t>1,7 тыс. рублей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60" name="CustomShape 5"/>
          <p:cNvSpPr/>
          <p:nvPr/>
        </p:nvSpPr>
        <p:spPr>
          <a:xfrm>
            <a:off x="307800" y="4378902"/>
            <a:ext cx="1943280" cy="7146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b="1" spc="-1" dirty="0">
                <a:solidFill>
                  <a:srgbClr val="262626"/>
                </a:solidFill>
                <a:latin typeface="Times New Roman"/>
                <a:ea typeface="DejaVu Sans"/>
              </a:rPr>
              <a:t>0,4 тыс. рублей</a:t>
            </a:r>
          </a:p>
        </p:txBody>
      </p:sp>
      <p:sp>
        <p:nvSpPr>
          <p:cNvPr id="361" name="CustomShape 6"/>
          <p:cNvSpPr/>
          <p:nvPr/>
        </p:nvSpPr>
        <p:spPr>
          <a:xfrm>
            <a:off x="307800" y="5249880"/>
            <a:ext cx="1943280" cy="7146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b="1" spc="-1" dirty="0">
                <a:solidFill>
                  <a:srgbClr val="262626"/>
                </a:solidFill>
                <a:latin typeface="Times New Roman"/>
                <a:ea typeface="DejaVu Sans"/>
              </a:rPr>
              <a:t>0,</a:t>
            </a:r>
            <a:r>
              <a:rPr lang="en-US" sz="1600" b="1" spc="-1">
                <a:solidFill>
                  <a:srgbClr val="262626"/>
                </a:solidFill>
                <a:latin typeface="Times New Roman"/>
                <a:ea typeface="DejaVu Sans"/>
              </a:rPr>
              <a:t>3</a:t>
            </a:r>
            <a:r>
              <a:rPr lang="ru-RU" sz="1600" b="1" spc="-1">
                <a:solidFill>
                  <a:srgbClr val="262626"/>
                </a:solidFill>
                <a:latin typeface="Times New Roman"/>
                <a:ea typeface="DejaVu Sans"/>
              </a:rPr>
              <a:t> </a:t>
            </a:r>
            <a:r>
              <a:rPr lang="ru-RU" sz="1600" b="1" spc="-1" dirty="0">
                <a:solidFill>
                  <a:srgbClr val="262626"/>
                </a:solidFill>
                <a:latin typeface="Times New Roman"/>
                <a:ea typeface="DejaVu Sans"/>
              </a:rPr>
              <a:t>тыс. рублей</a:t>
            </a:r>
          </a:p>
        </p:txBody>
      </p:sp>
      <p:sp>
        <p:nvSpPr>
          <p:cNvPr id="362" name="CustomShape 7"/>
          <p:cNvSpPr/>
          <p:nvPr/>
        </p:nvSpPr>
        <p:spPr>
          <a:xfrm>
            <a:off x="2413080" y="2700540"/>
            <a:ext cx="5615280" cy="43020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85840" indent="-284400">
              <a:buClr>
                <a:srgbClr val="262626"/>
              </a:buClr>
              <a:buFont typeface="Arial"/>
              <a:buChar char="•"/>
            </a:pPr>
            <a:r>
              <a:rPr lang="ru-RU" sz="1400" b="1" spc="-1" dirty="0">
                <a:solidFill>
                  <a:srgbClr val="262626"/>
                </a:solidFill>
                <a:latin typeface="Times New Roman"/>
                <a:ea typeface="DejaVu Sans"/>
              </a:rPr>
              <a:t>налога  на доходы физических лиц</a:t>
            </a:r>
          </a:p>
        </p:txBody>
      </p:sp>
      <p:sp>
        <p:nvSpPr>
          <p:cNvPr id="363" name="CustomShape 8"/>
          <p:cNvSpPr/>
          <p:nvPr/>
        </p:nvSpPr>
        <p:spPr>
          <a:xfrm>
            <a:off x="2382840" y="3310442"/>
            <a:ext cx="5615280" cy="94320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85840" indent="-284400">
              <a:lnSpc>
                <a:spcPct val="100000"/>
              </a:lnSpc>
              <a:buClr>
                <a:srgbClr val="262626"/>
              </a:buClr>
              <a:buFont typeface="Arial"/>
              <a:buChar char="•"/>
            </a:pPr>
            <a:r>
              <a:rPr lang="ru-RU" sz="1400" b="1" strike="noStrike" spc="-1" dirty="0">
                <a:solidFill>
                  <a:srgbClr val="262626"/>
                </a:solidFill>
                <a:latin typeface="Times New Roman"/>
                <a:ea typeface="DejaVu Sans"/>
              </a:rPr>
              <a:t>налогов, взимаемых в связи с применением специальных налоговых режимов (упрощенная система налогообложения, патентная система налогообложения, единый налог на вмененный доход)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364" name="CustomShape 9"/>
          <p:cNvSpPr/>
          <p:nvPr/>
        </p:nvSpPr>
        <p:spPr>
          <a:xfrm>
            <a:off x="2413080" y="4520022"/>
            <a:ext cx="5615280" cy="43200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85840" indent="-284400">
              <a:buClr>
                <a:srgbClr val="262626"/>
              </a:buClr>
              <a:buFont typeface="Arial"/>
              <a:buChar char="•"/>
            </a:pPr>
            <a:r>
              <a:rPr lang="ru-RU" sz="1400" b="1" spc="-1">
                <a:solidFill>
                  <a:srgbClr val="262626"/>
                </a:solidFill>
                <a:latin typeface="Times New Roman"/>
                <a:ea typeface="DejaVu Sans"/>
              </a:rPr>
              <a:t>земельного налога</a:t>
            </a:r>
          </a:p>
        </p:txBody>
      </p:sp>
      <p:sp>
        <p:nvSpPr>
          <p:cNvPr id="365" name="CustomShape 10"/>
          <p:cNvSpPr/>
          <p:nvPr/>
        </p:nvSpPr>
        <p:spPr>
          <a:xfrm>
            <a:off x="2379600" y="5380274"/>
            <a:ext cx="5615280" cy="43020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85840" indent="-284400">
              <a:buClr>
                <a:srgbClr val="262626"/>
              </a:buClr>
              <a:buFont typeface="Arial"/>
              <a:buChar char="•"/>
            </a:pPr>
            <a:r>
              <a:rPr lang="ru-RU" sz="1400" b="1" spc="-1" dirty="0">
                <a:solidFill>
                  <a:srgbClr val="262626"/>
                </a:solidFill>
                <a:latin typeface="Times New Roman"/>
                <a:ea typeface="DejaVu Sans"/>
              </a:rPr>
              <a:t>налога на имущество физических лиц</a:t>
            </a:r>
          </a:p>
        </p:txBody>
      </p:sp>
      <p:pic>
        <p:nvPicPr>
          <p:cNvPr id="366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CustomShape 1"/>
          <p:cNvSpPr/>
          <p:nvPr/>
        </p:nvSpPr>
        <p:spPr>
          <a:xfrm>
            <a:off x="2736000" y="3075840"/>
            <a:ext cx="3656160" cy="820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800" b="1" strike="noStrike" spc="-1">
                <a:solidFill>
                  <a:srgbClr val="000000"/>
                </a:solidFill>
                <a:latin typeface="Georgia"/>
                <a:ea typeface="DejaVu Sans"/>
              </a:rPr>
              <a:t>РАСХОДЫ</a:t>
            </a:r>
            <a:endParaRPr lang="ru-RU" sz="4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ustomShape 1"/>
          <p:cNvSpPr/>
          <p:nvPr/>
        </p:nvSpPr>
        <p:spPr>
          <a:xfrm>
            <a:off x="1319410" y="228600"/>
            <a:ext cx="7437120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  <a:cs typeface="Times New Roman" panose="02020603050405020304" pitchFamily="18" charset="0"/>
              </a:rPr>
              <a:t>Бюджет города в 2022 году сохранил  социальную направленность. Расходы на  образование, культуру, социальную политику, физическую культуру и спорт составляют  1 696 040,7 тыс. руб. или  80,2%  к общей сумме расходов бюджета.</a:t>
            </a:r>
            <a:r>
              <a:rPr lang="ru-RU" sz="16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      </a:t>
            </a:r>
            <a:endParaRPr lang="ru-RU" sz="16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369" name="Рисунок 3" descr="1410339261_allday_10.jpg"/>
          <p:cNvPicPr/>
          <p:nvPr/>
        </p:nvPicPr>
        <p:blipFill>
          <a:blip r:embed="rId2"/>
          <a:stretch/>
        </p:blipFill>
        <p:spPr>
          <a:xfrm>
            <a:off x="457200" y="228600"/>
            <a:ext cx="785880" cy="98928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370" name="Диаграмма 371"/>
          <p:cNvGraphicFramePr/>
          <p:nvPr/>
        </p:nvGraphicFramePr>
        <p:xfrm>
          <a:off x="216360" y="3384000"/>
          <a:ext cx="8710920" cy="295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908169705"/>
              </p:ext>
            </p:extLst>
          </p:nvPr>
        </p:nvGraphicFramePr>
        <p:xfrm>
          <a:off x="358140" y="2217420"/>
          <a:ext cx="851916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CustomShape 1"/>
          <p:cNvSpPr/>
          <p:nvPr/>
        </p:nvSpPr>
        <p:spPr>
          <a:xfrm>
            <a:off x="7575480" y="928800"/>
            <a:ext cx="69984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1" strike="noStrike" spc="-1">
                <a:solidFill>
                  <a:srgbClr val="FFFFFF"/>
                </a:solidFill>
                <a:latin typeface="Georgia"/>
                <a:ea typeface="DejaVu Sans"/>
              </a:rPr>
              <a:t>64,9 %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372" name="CustomShape 2"/>
          <p:cNvSpPr/>
          <p:nvPr/>
        </p:nvSpPr>
        <p:spPr>
          <a:xfrm>
            <a:off x="1311378" y="438207"/>
            <a:ext cx="7434269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Структура расходов бюджета ГО Красноуфимск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      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за 2022 год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373" name="Рисунок 1"/>
          <p:cNvPicPr/>
          <p:nvPr/>
        </p:nvPicPr>
        <p:blipFill>
          <a:blip r:embed="rId2"/>
          <a:stretch/>
        </p:blipFill>
        <p:spPr>
          <a:xfrm>
            <a:off x="209520" y="187200"/>
            <a:ext cx="785880" cy="992160"/>
          </a:xfrm>
          <a:prstGeom prst="rect">
            <a:avLst/>
          </a:prstGeom>
          <a:ln w="9360">
            <a:noFill/>
          </a:ln>
        </p:spPr>
      </p:pic>
      <p:sp>
        <p:nvSpPr>
          <p:cNvPr id="375" name="CustomShape 3"/>
          <p:cNvSpPr/>
          <p:nvPr/>
        </p:nvSpPr>
        <p:spPr>
          <a:xfrm>
            <a:off x="7985158" y="1367073"/>
            <a:ext cx="860078" cy="4961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63,8%</a:t>
            </a:r>
            <a:endParaRPr lang="ru-RU" sz="15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50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9,7%</a:t>
            </a:r>
            <a:endParaRPr lang="ru-RU" sz="15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50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6,8%</a:t>
            </a:r>
            <a:endParaRPr lang="ru-RU" sz="15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500" b="1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6,2</a:t>
            </a: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5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500" b="1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5,0%</a:t>
            </a:r>
            <a:endParaRPr lang="ru-RU" sz="15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500" b="1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4,5%</a:t>
            </a:r>
            <a:endParaRPr lang="ru-RU" sz="15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5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3,4%</a:t>
            </a:r>
            <a:r>
              <a:rPr lang="ru-RU" sz="1500" b="1" spc="-1" dirty="0">
                <a:latin typeface="Arial"/>
              </a:rPr>
              <a:t> </a:t>
            </a:r>
          </a:p>
          <a:p>
            <a:pPr>
              <a:lnSpc>
                <a:spcPct val="100000"/>
              </a:lnSpc>
            </a:pPr>
            <a:endParaRPr lang="ru-RU" sz="150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0,5%           </a:t>
            </a:r>
            <a:endParaRPr lang="ru-RU" sz="15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         0,06%</a:t>
            </a:r>
            <a:endParaRPr lang="ru-RU" sz="15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5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0,03%</a:t>
            </a:r>
            <a:endParaRPr lang="ru-RU" sz="15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5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0,01%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6260116"/>
              </p:ext>
            </p:extLst>
          </p:nvPr>
        </p:nvGraphicFramePr>
        <p:xfrm>
          <a:off x="209520" y="1367073"/>
          <a:ext cx="7520571" cy="496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67714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Рисунок 1"/>
          <p:cNvPicPr/>
          <p:nvPr/>
        </p:nvPicPr>
        <p:blipFill>
          <a:blip r:embed="rId2"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376" name="Table 1"/>
          <p:cNvGraphicFramePr/>
          <p:nvPr>
            <p:extLst>
              <p:ext uri="{D42A27DB-BD31-4B8C-83A1-F6EECF244321}">
                <p14:modId xmlns:p14="http://schemas.microsoft.com/office/powerpoint/2010/main" val="58925995"/>
              </p:ext>
            </p:extLst>
          </p:nvPr>
        </p:nvGraphicFramePr>
        <p:xfrm>
          <a:off x="179280" y="1163520"/>
          <a:ext cx="8814407" cy="5446285"/>
        </p:xfrm>
        <a:graphic>
          <a:graphicData uri="http://schemas.openxmlformats.org/drawingml/2006/table">
            <a:tbl>
              <a:tblPr/>
              <a:tblGrid>
                <a:gridCol w="4879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3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1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8170"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раздела расходов</a:t>
                      </a:r>
                      <a:endParaRPr lang="ru-RU" sz="2000" b="0" strike="noStrike" spc="-1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2021 год, тыс. руб., факт</a:t>
                      </a:r>
                      <a:endParaRPr lang="ru-RU" sz="2000" b="0" strike="noStrike" spc="-1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год, тыс. руб., факт</a:t>
                      </a:r>
                      <a:endParaRPr lang="ru-RU" sz="2000" b="0" strike="noStrike" spc="-1" dirty="0"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889">
                <a:tc>
                  <a:txBody>
                    <a:bodyPr/>
                    <a:lstStyle/>
                    <a:p>
                      <a:pPr marL="343080" indent="-341640" algn="l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Всего расходы</a:t>
                      </a:r>
                      <a:endParaRPr lang="ru-RU" sz="2000" b="0" strike="noStrike" spc="-1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2 185 454,7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2 113 591,5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2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Общегосударственные вопросы 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112 341,4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105 589,9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593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Национальная безопасность и правоохранительная деятельность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9 305,6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10 437,5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12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Национальная экономика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225 344,7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94 601,6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48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Жилищно-коммунальное хозяйство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334 494,1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204 861,8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12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Охрана окружающей среды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1 910,3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739,5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12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Образование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1 173 837,8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600" b="1" strike="noStrike" kern="1200" spc="-1" baseline="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 348 161,9</a:t>
                      </a:r>
                      <a:endParaRPr lang="ru-RU" sz="1600" b="1" strike="noStrike" kern="1200" spc="-1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12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Культура, кинематография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116 350,1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132 366,0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912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Социальная политика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142 853,5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143 726,9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12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Физическая культура и спорт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66 029,6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71 785,9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912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Средства массовой информации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1</a:t>
                      </a:r>
                      <a:r>
                        <a:rPr lang="ru-RU" sz="1600" b="1" strike="noStrike" kern="1200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 299,6</a:t>
                      </a:r>
                      <a:endParaRPr lang="ru-RU" sz="1600" b="1" strike="noStrike" kern="1200" spc="-1" dirty="0">
                        <a:solidFill>
                          <a:srgbClr val="000000"/>
                        </a:solidFill>
                        <a:latin typeface="Times New Roman"/>
                        <a:ea typeface="DejaVu Sans"/>
                        <a:cs typeface="+mn-cs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1 287,6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912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Обслуживание  муниципального долга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1 688,0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32,9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77" name="CustomShape 2"/>
          <p:cNvSpPr/>
          <p:nvPr/>
        </p:nvSpPr>
        <p:spPr>
          <a:xfrm>
            <a:off x="3083760" y="214200"/>
            <a:ext cx="309384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Расходы по разделам</a:t>
            </a: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ksk66.ru/wp-content/uploads/2023/05/C1369.00_00_22_03.Still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00" y="1551778"/>
            <a:ext cx="8586240" cy="4831192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79" name="CustomShape 1"/>
          <p:cNvSpPr/>
          <p:nvPr/>
        </p:nvSpPr>
        <p:spPr>
          <a:xfrm>
            <a:off x="4922527" y="1336611"/>
            <a:ext cx="4040753" cy="5261525"/>
          </a:xfrm>
          <a:prstGeom prst="rect">
            <a:avLst/>
          </a:prstGeom>
          <a:solidFill>
            <a:schemeClr val="bg1">
              <a:lumMod val="95000"/>
              <a:alpha val="58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Основные направления расходов: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8280" indent="-4572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240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Содержание органов местного самоуправления – </a:t>
            </a:r>
            <a:r>
              <a:rPr lang="en-US" sz="240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68 5</a:t>
            </a:r>
            <a:r>
              <a:rPr lang="ru-RU" sz="240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3</a:t>
            </a:r>
            <a:r>
              <a:rPr lang="en-US" sz="240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3,8 </a:t>
            </a:r>
            <a:r>
              <a:rPr lang="ru-RU" sz="240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</a:t>
            </a:r>
            <a:endParaRPr lang="ru-RU" sz="240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8280" indent="-4572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Расходы, связанные с муниципальной собственностью (в </a:t>
            </a:r>
            <a:r>
              <a:rPr lang="ru-RU" sz="2400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содержание и проведение ремонта объектов недвижимости) –               4 114,9 тыс. руб.</a:t>
            </a:r>
            <a:endParaRPr lang="ru-RU" sz="240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380" name="CustomShape 2"/>
          <p:cNvSpPr/>
          <p:nvPr/>
        </p:nvSpPr>
        <p:spPr>
          <a:xfrm>
            <a:off x="1200150" y="333360"/>
            <a:ext cx="776313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Общегосударственные вопросы</a:t>
            </a:r>
            <a:endParaRPr lang="ru-RU" sz="2000" b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факт 2022 год -</a:t>
            </a: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105 589,9 тыс. руб. (факт 2021 год –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112 341,4 тыс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руб.)</a:t>
            </a:r>
            <a:endParaRPr lang="ru-RU" sz="20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1" name="Рисунок 6" descr="1410339261_allday_10.jpg"/>
          <p:cNvPicPr/>
          <p:nvPr/>
        </p:nvPicPr>
        <p:blipFill>
          <a:blip r:embed="rId4"/>
          <a:stretch/>
        </p:blipFill>
        <p:spPr>
          <a:xfrm>
            <a:off x="268200" y="22212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CustomShape 1"/>
          <p:cNvSpPr/>
          <p:nvPr/>
        </p:nvSpPr>
        <p:spPr>
          <a:xfrm>
            <a:off x="215689" y="2378581"/>
            <a:ext cx="8579967" cy="246075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Основные направления расходов: </a:t>
            </a:r>
            <a:endParaRPr lang="ru-RU" sz="24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Содержание отдела Единая Диспетчерская Служба –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7 065,4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АПК «Безопасный город на территории ГО Красноуфимск» – 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60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тыс.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Мероприятия по пожарной безопасности – 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1 517,8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тыс.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Обеспечение правопорядка,  профилактическая работа и патриотическое воспитание молодежи – 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341,8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тыс. руб.</a:t>
            </a:r>
          </a:p>
        </p:txBody>
      </p:sp>
      <p:sp>
        <p:nvSpPr>
          <p:cNvPr id="385" name="CustomShape 2"/>
          <p:cNvSpPr/>
          <p:nvPr/>
        </p:nvSpPr>
        <p:spPr>
          <a:xfrm>
            <a:off x="1175657" y="214200"/>
            <a:ext cx="7759337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ациональная безопасность и </a:t>
            </a:r>
            <a:r>
              <a:rPr lang="ru-RU" sz="2000" b="1" strike="noStrike" spc="-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правоохранительная деятельность 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факт 202</a:t>
            </a: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2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год – 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10 437,5 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 (факт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 – 9 305,6 тыс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руб.)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62636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CustomShape 1"/>
          <p:cNvSpPr/>
          <p:nvPr/>
        </p:nvSpPr>
        <p:spPr>
          <a:xfrm>
            <a:off x="0" y="1484280"/>
            <a:ext cx="9142560" cy="455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400" name="CustomShape 2"/>
          <p:cNvSpPr/>
          <p:nvPr/>
        </p:nvSpPr>
        <p:spPr>
          <a:xfrm>
            <a:off x="0" y="3736800"/>
            <a:ext cx="4354560" cy="455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0" i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: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401" name="CustomShape 3"/>
          <p:cNvSpPr/>
          <p:nvPr/>
        </p:nvSpPr>
        <p:spPr>
          <a:xfrm>
            <a:off x="416458" y="1395697"/>
            <a:ext cx="4199085" cy="575396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Основные направления расходов: </a:t>
            </a:r>
            <a:endParaRPr lang="ru-RU" sz="24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Отлов и содержание животных без владельцев – 830,2 тыс.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Транспортное обслуживание населения – 860,4 тыс.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Поддержка садоводческих товариществ – 200 тыс.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Охрана  лесов – 35,9 тыс.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Предоставление субсидий муниципальному фонду поддержки предпринимательства – 616 тыс. руб.</a:t>
            </a: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</p:txBody>
      </p:sp>
      <p:pic>
        <p:nvPicPr>
          <p:cNvPr id="9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10" name="CustomShape 4"/>
          <p:cNvSpPr/>
          <p:nvPr/>
        </p:nvSpPr>
        <p:spPr>
          <a:xfrm>
            <a:off x="1071720" y="212448"/>
            <a:ext cx="7954585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– 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94 601,5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(факт 2021 год - 225 344,7 тыс.  руб.) </a:t>
            </a:r>
            <a:endParaRPr lang="ru-RU" sz="20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sun9-63.userapi.com/impg/mbS9ujnizayOk9SYfNLqnWkLsCiPMSlnxZLdwg/lY7M6VnTi3U.jpg?size=1440x2160&amp;quality=95&amp;sign=0a2a613e33d81dc5186a1ab547a8926f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84" b="17135"/>
          <a:stretch/>
        </p:blipFill>
        <p:spPr bwMode="auto">
          <a:xfrm flipH="1">
            <a:off x="4771018" y="1569643"/>
            <a:ext cx="4053664" cy="3148556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098" name="Picture 2" descr="https://ksk66.ru/wp-content/uploads/2023/03/%D0%AD%D0%BF%D0%B8%D0%B7%D0%BE%D0%B4-01.00_01_10_17.%D0%BD%D0%B5%D0%BF%D0%BE%D0%B4%D0%B2%D0%B8%D0%B6%D0%BD%D0%BE%D0%B5-%D0%B8%D0%B7%D0%BE%D0%B1%D1%80%D0%B0%D0%B6%D0%B5%D0%BD%D0%B8%D0%B50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018" y="4198613"/>
            <a:ext cx="4053664" cy="2280187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647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CustomShape 1"/>
          <p:cNvSpPr/>
          <p:nvPr/>
        </p:nvSpPr>
        <p:spPr>
          <a:xfrm>
            <a:off x="0" y="1427040"/>
            <a:ext cx="9142560" cy="455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388" name="CustomShape 3"/>
          <p:cNvSpPr/>
          <p:nvPr/>
        </p:nvSpPr>
        <p:spPr>
          <a:xfrm>
            <a:off x="252360" y="3791520"/>
            <a:ext cx="8639280" cy="638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389" name="CustomShape 4"/>
          <p:cNvSpPr/>
          <p:nvPr/>
        </p:nvSpPr>
        <p:spPr>
          <a:xfrm>
            <a:off x="1071720" y="212448"/>
            <a:ext cx="7954585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– 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94 601,5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(факт 2021 год - 225 344,7 тыс.  руб.) </a:t>
            </a:r>
            <a:endParaRPr lang="ru-RU" sz="20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" name="CustomShape 5"/>
          <p:cNvSpPr/>
          <p:nvPr/>
        </p:nvSpPr>
        <p:spPr>
          <a:xfrm>
            <a:off x="274680" y="1477646"/>
            <a:ext cx="5109968" cy="486141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Дорожный фонд – факт 202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2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г. – 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91 270,2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 (факт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г. - 221 958,1 тыс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руб.)</a:t>
            </a:r>
            <a:endParaRPr lang="ru-RU" sz="2000" b="1" u="sng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Обеспечение безопасности дорожного движения вблизи образовательных учреждений – 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2 628,8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Устройство тротуаров, ограждений и парковок в целях реализации программы «Дом – Школа – Дом» - 12 731,6 тыс.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Содержание объектов дорожного хозяйства — 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71 571,6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 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Ремонт дворовых проездов МКД – 795,5 тыс. руб.</a:t>
            </a:r>
          </a:p>
          <a:p>
            <a:pPr>
              <a:lnSpc>
                <a:spcPct val="100000"/>
              </a:lnSpc>
            </a:pPr>
            <a:endParaRPr lang="ru-RU" sz="2000" b="1" u="sng" strike="noStrike" spc="-1" dirty="0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9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pic>
        <p:nvPicPr>
          <p:cNvPr id="5122" name="Picture 2" descr="https://ksk66.ru/wp-content/uploads/2022/09/16637720096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54" y="1492334"/>
            <a:ext cx="3216886" cy="241602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124" name="Picture 4" descr="https://ksk66.ru/wp-content/uploads/2022/09/166377200958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55" y="4110841"/>
            <a:ext cx="3216886" cy="241602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ksk66.ru/wp-content/uploads/2022/01/DSC08597-8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641" y="1743075"/>
            <a:ext cx="4152901" cy="3114676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404" name="CustomShape 1"/>
          <p:cNvSpPr/>
          <p:nvPr/>
        </p:nvSpPr>
        <p:spPr>
          <a:xfrm>
            <a:off x="1071720" y="214200"/>
            <a:ext cx="778536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Жилищное хозяйство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факт 2022 год – 15 770 тыс. руб. (факт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 - 37 267,3 тыс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руб.)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5" name="CustomShape 2"/>
          <p:cNvSpPr/>
          <p:nvPr/>
        </p:nvSpPr>
        <p:spPr>
          <a:xfrm>
            <a:off x="234839" y="1414530"/>
            <a:ext cx="4746735" cy="5323080"/>
          </a:xfrm>
          <a:prstGeom prst="rect">
            <a:avLst/>
          </a:prstGeom>
          <a:solidFill>
            <a:srgbClr val="C5D1D7">
              <a:alpha val="0"/>
            </a:srgb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 </a:t>
            </a:r>
            <a:endParaRPr lang="ru-RU" sz="2400" b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Переселение граждан из аварийного жилищного фонда–  </a:t>
            </a:r>
            <a:r>
              <a:rPr lang="en-US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2 963,1 </a:t>
            </a:r>
            <a:r>
              <a:rPr lang="ru-RU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10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Взносы на капитальный ремонт многоквартирных домов –  </a:t>
            </a:r>
            <a:r>
              <a:rPr lang="en-US" sz="210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1 383,3 </a:t>
            </a:r>
            <a:r>
              <a:rPr lang="ru-RU" sz="210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и ремонт муниципального жилья – </a:t>
            </a:r>
            <a:r>
              <a:rPr lang="en-US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1 327,7 </a:t>
            </a:r>
            <a:r>
              <a:rPr lang="ru-RU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en-US" sz="21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квартир за счет средств резервного фонда Правительства СО – 10 095,9 тыс. руб.</a:t>
            </a:r>
            <a:endParaRPr lang="ru-RU" sz="21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7" descr="1410339261_allday_10.jpg"/>
          <p:cNvPicPr/>
          <p:nvPr/>
        </p:nvPicPr>
        <p:blipFill>
          <a:blip r:embed="rId4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CustomShape 1"/>
          <p:cNvSpPr/>
          <p:nvPr/>
        </p:nvSpPr>
        <p:spPr>
          <a:xfrm>
            <a:off x="1071720" y="239190"/>
            <a:ext cx="780804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Коммунальное хозяйство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ф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акт 2022 год </a:t>
            </a: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– 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105 130,4 тыс. руб. (факт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 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98 748,9 тыс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руб.)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1" name="CustomShape 2"/>
          <p:cNvSpPr/>
          <p:nvPr/>
        </p:nvSpPr>
        <p:spPr>
          <a:xfrm>
            <a:off x="172017" y="1358020"/>
            <a:ext cx="4791870" cy="5446191"/>
          </a:xfrm>
          <a:prstGeom prst="rect">
            <a:avLst/>
          </a:prstGeom>
          <a:noFill/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 </a:t>
            </a:r>
            <a:endParaRPr lang="ru-RU" sz="22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емонт сетей водоснабжения и водоотведения    – 10 131,2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Реализация концессионного соглашения в тепловом комплексе –  60 000,0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Разработка проектно-сметной документации по объекту «Газораспределительные сети высокого и низкого давления в микрорайоне «</a:t>
            </a:r>
            <a:r>
              <a:rPr lang="ru-RU" strike="noStrike" spc="-1" dirty="0" err="1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Бараба</a:t>
            </a:r>
            <a:r>
              <a:rPr lang="ru-RU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»»– 1 295,2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Выполнение проектно-изыскательских работ по объекту</a:t>
            </a:r>
            <a:r>
              <a:rPr lang="en-US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: </a:t>
            </a:r>
            <a:r>
              <a:rPr lang="ru-RU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«Строительство системы хозяйственно- питьевого водоснабжения по водозабору «Химчистка» – 4 200 тыс. руб.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1600" spc="-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strike="noStrike" spc="-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2" name="CustomShape 3"/>
          <p:cNvSpPr/>
          <p:nvPr/>
        </p:nvSpPr>
        <p:spPr>
          <a:xfrm>
            <a:off x="395280" y="1557360"/>
            <a:ext cx="8747280" cy="3639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pic>
        <p:nvPicPr>
          <p:cNvPr id="1028" name="Picture 4" descr="https://ksk66.ru/wp-content/uploads/2022/06/%D0%B2%D0%BE%D0%B4%D0%BE%D0%BF%D1%80%D0%BE%D0%B2%D0%BE%D0%B4%D0%9D%D0%9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622" y="1557359"/>
            <a:ext cx="3675444" cy="4900591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14937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9" y="1480437"/>
            <a:ext cx="490591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  <a:endParaRPr lang="ru-RU" sz="20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Уличное освещение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12 781,7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Озеленение города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1 651,1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скверов и площадей – 1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304,6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мест захоронения – 1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306,5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Субсидия МУП «Чистый город» на содержание  мест сбора ТКО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2 649,8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en-US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общественной территории «Ул. Советская в границах от ул. Бульварная до ул. Ленина с прилегающими территориями – 35 696,7 тыс. руб.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719" y="214200"/>
            <a:ext cx="78722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2022 год – 66 203,6 тыс. руб. (факт 2021 год - 179 542 тыс. руб.)</a:t>
            </a:r>
            <a:endParaRPr lang="ru-RU" sz="20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pic>
        <p:nvPicPr>
          <p:cNvPr id="4" name="Picture 2" descr="https://sun9-53.userapi.com/impg/ZVP31OKaExlxXCawOM2hxxvRPBaMxlYYbvO-dw/8Jt5ABfSeFs.jpg?size=800x533&amp;quality=95&amp;sign=3921e4c4bac3b00621de96e2c6ad6e60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846" y="1480437"/>
            <a:ext cx="3395183" cy="22620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https://sun9-8.userapi.com/impg/4GEgg4WkmLxXklh3136EYaHX8o9ORki8n1hb1w/dVZDyMa0Hzc.jpg?size=800x601&amp;quality=95&amp;sign=1df91ca5baaf144e34444039fd2536f6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753" y="4005855"/>
            <a:ext cx="3292276" cy="24733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039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8" y="1480437"/>
            <a:ext cx="873886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  <a:endParaRPr lang="ru-RU" sz="20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Ликвидация объектов несанкционированного размещения отходов –  </a:t>
            </a:r>
            <a:r>
              <a:rPr lang="en-US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и поддержание в надлежащем состоянии  источников нецентрализованного водоснабжения – </a:t>
            </a:r>
            <a:r>
              <a:rPr lang="en-US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54,4</a:t>
            </a: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массовых экологических акций по очистке территории</a:t>
            </a:r>
            <a:r>
              <a:rPr lang="en-US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113,3</a:t>
            </a: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мероприятий по борьбе с борщевиком Сосновского –    </a:t>
            </a:r>
            <a:r>
              <a:rPr lang="en-US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221,9</a:t>
            </a: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58240" y="214200"/>
            <a:ext cx="77854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окружающей среды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2022 год – 739,6 тыс. руб. (факт 2021 год – 1 910,3 тыс. руб.)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849413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9" y="1480437"/>
            <a:ext cx="8730154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 Факт 202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- 373 935,4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(Факт 202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339 379,5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руб.)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дошкольных организаций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36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3 125,7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и развитие материально-технической базы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3 111,2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обеспечение деятельности службы ранней помощи —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509,6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en-US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образовательных учреждений медицинскими услугами и изделиями медицинского назначения – 5 253,7 тыс.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75656" y="214200"/>
            <a:ext cx="77593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– 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1 348 161,9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(факт 2021 год – 1 173 837,8 тыс. руб.)</a:t>
            </a:r>
            <a:endParaRPr lang="ru-RU" sz="20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5873791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9" y="1422069"/>
            <a:ext cx="8677904" cy="3585597"/>
          </a:xfrm>
          <a:prstGeom prst="rect">
            <a:avLst/>
          </a:prstGeom>
          <a:solidFill>
            <a:schemeClr val="bg1">
              <a:lumMod val="95000"/>
              <a:alpha val="45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общеобразовательных организаций – </a:t>
            </a:r>
            <a:r>
              <a:rPr lang="en-US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4 115,8</a:t>
            </a:r>
            <a:r>
              <a:rPr lang="en-US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и развитие материально-технической базы</a:t>
            </a:r>
            <a:r>
              <a:rPr lang="en-US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1 312,1 </a:t>
            </a: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учащихся — </a:t>
            </a:r>
            <a:r>
              <a:rPr lang="en-US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54 040 </a:t>
            </a: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Ежемесячное денежное вознаграждение за классное руководство педагогическим работникам общеобразовательных организаций – </a:t>
            </a:r>
            <a:r>
              <a:rPr lang="en-US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20 370,5 </a:t>
            </a: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центров «Точка роста» – </a:t>
            </a:r>
            <a:r>
              <a:rPr lang="en-US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6 000 </a:t>
            </a: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объекта «Среднее общеобразовательное учреждение на 550 мест» -  </a:t>
            </a:r>
            <a:r>
              <a:rPr lang="en-US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167 391,8 </a:t>
            </a: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en-US" sz="17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двух общеобразовательных организаций – 80 638,9 тыс.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спортивной площадки в общеобразовательной организации – 14 630,2 тыс. руб.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14200"/>
            <a:ext cx="77018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образование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2022 г. – 733 171,8 тыс. руб. </a:t>
            </a:r>
            <a:endParaRPr lang="en-US" sz="2000" b="1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(факт 2021 г. -  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614 132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 тыс. руб.)</a:t>
            </a:r>
          </a:p>
        </p:txBody>
      </p:sp>
      <p:pic>
        <p:nvPicPr>
          <p:cNvPr id="6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7488149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867" y="1480436"/>
            <a:ext cx="85196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предоставления дополнительного образования </a:t>
            </a:r>
            <a:r>
              <a:rPr lang="en-US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3 443,9</a:t>
            </a:r>
            <a:r>
              <a:rPr lang="en-US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Персонифицированное финансирование дополнительного образования детей –          </a:t>
            </a:r>
            <a:r>
              <a:rPr lang="en-US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7 330,7 </a:t>
            </a:r>
            <a:r>
              <a:rPr lang="ru-RU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en-US" sz="24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24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720" y="214200"/>
            <a:ext cx="77378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2022 год – 95 067,6 тыс. руб. (факт 2021 год – 88 604,3 тыс. руб.)</a:t>
            </a:r>
          </a:p>
        </p:txBody>
      </p:sp>
      <p:pic>
        <p:nvPicPr>
          <p:cNvPr id="6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81743" y="3429000"/>
            <a:ext cx="767603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и развитие материально-технической базы – 1 025,4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24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6085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840" y="2424552"/>
            <a:ext cx="847200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отдых и оздоровление детей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24 922,2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26 999,3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14200"/>
            <a:ext cx="76656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 и оздоровление детей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2022 год – 54 899,6 тыс. руб. (факт 2021 год – 49 228,2 тыс. руб.)</a:t>
            </a:r>
          </a:p>
        </p:txBody>
      </p:sp>
      <p:pic>
        <p:nvPicPr>
          <p:cNvPr id="7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656046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8" y="1480437"/>
            <a:ext cx="369595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Капремонт, приведение в соответствие с требованиями пожарной безопасности и санитарного законодательства зданий образовательных организаций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14 178,2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Антитеррористическая безопасность образовательных учреждений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32 219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медицинские осмотры и медицинское оборудование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2 721,5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1420" y="280130"/>
            <a:ext cx="76947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образования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2022 год – 91 087,5 тыс. руб. (факт 2021 год – 82 493,8 тыс. руб.)</a:t>
            </a:r>
          </a:p>
        </p:txBody>
      </p:sp>
      <p:pic>
        <p:nvPicPr>
          <p:cNvPr id="6" name="Рисунок 7" descr="1410339261_allday_10.jpg"/>
          <p:cNvPicPr/>
          <p:nvPr/>
        </p:nvPicPr>
        <p:blipFill>
          <a:blip r:embed="rId3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pic>
        <p:nvPicPr>
          <p:cNvPr id="5122" name="Picture 2" descr="https://ksk66.ru/wp-content/uploads/2016/11/%D1%88%D0%BA%D0%BE%D0%BB%D0%B0-%E2%84%969-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18"/>
          <a:stretch/>
        </p:blipFill>
        <p:spPr bwMode="auto">
          <a:xfrm>
            <a:off x="4108391" y="1882549"/>
            <a:ext cx="4614695" cy="3989624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7853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696" y="1480437"/>
            <a:ext cx="85473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Культуры и Досуга –     </a:t>
            </a:r>
            <a:r>
              <a:rPr lang="en-US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54 875,9</a:t>
            </a: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 – </a:t>
            </a:r>
            <a:r>
              <a:rPr lang="en-US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11 919,2 </a:t>
            </a: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Библиотеки – </a:t>
            </a:r>
            <a:r>
              <a:rPr lang="en-US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27 351,5 </a:t>
            </a: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– </a:t>
            </a:r>
            <a:r>
              <a:rPr lang="en-US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4 048,5 </a:t>
            </a: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Охрана культурного наследия – </a:t>
            </a:r>
            <a:r>
              <a:rPr lang="en-US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2 360,9 </a:t>
            </a: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20010"/>
            <a:ext cx="74704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</a:p>
          <a:p>
            <a:pPr algn="ctr">
              <a:lnSpc>
                <a:spcPct val="100000"/>
              </a:lnSpc>
            </a:pP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– 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132 366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(факт 2021 год – 116 350,1 тыс. руб.) </a:t>
            </a:r>
          </a:p>
        </p:txBody>
      </p:sp>
      <p:pic>
        <p:nvPicPr>
          <p:cNvPr id="7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4268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7" y="1480436"/>
            <a:ext cx="858752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8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почетным гражданам  города 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184,5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и компенсации гражданам на оплату ЖКУ          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103 935,1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выплаты  молодым семьям 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2 337,6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населения города 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26 868,9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14200"/>
            <a:ext cx="77206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2022 год – 143 726,9 тыс. руб. (факт 2021 год – 142 853,4 тыс. руб.) </a:t>
            </a:r>
          </a:p>
        </p:txBody>
      </p:sp>
      <p:pic>
        <p:nvPicPr>
          <p:cNvPr id="7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7581905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8" y="1348800"/>
            <a:ext cx="857290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сфере физической культуры и спорта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1 171,7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материально-технической базы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4 933,9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учреждениям физической культуры и спорта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64 069,2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спортсменов на официальные спортивные мероприятия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804,4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1720" y="214200"/>
            <a:ext cx="77060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– 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71 785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 тыс. руб. (факт 2021 год – 66 029,6 тыс. руб.) </a:t>
            </a:r>
          </a:p>
        </p:txBody>
      </p:sp>
      <p:pic>
        <p:nvPicPr>
          <p:cNvPr id="6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0451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8" y="1480437"/>
            <a:ext cx="38126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МАУ газета «Вперед» факт  2022 г. – 1 287,6 тыс. руб. (факт 2021 г. – 1 299,6 тыс. руб.)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муниципального долга: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32,9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(факт 2021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1 688 тыс. руб.)</a:t>
            </a:r>
          </a:p>
        </p:txBody>
      </p:sp>
      <p:pic>
        <p:nvPicPr>
          <p:cNvPr id="6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839" y="1658777"/>
            <a:ext cx="4051735" cy="4620104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072067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CustomShape 1"/>
          <p:cNvSpPr/>
          <p:nvPr/>
        </p:nvSpPr>
        <p:spPr>
          <a:xfrm>
            <a:off x="169500" y="1630080"/>
            <a:ext cx="4037040" cy="4680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74320" indent="-272880" algn="ctr">
              <a:lnSpc>
                <a:spcPct val="100000"/>
              </a:lnSpc>
              <a:spcBef>
                <a:spcPts val="581"/>
              </a:spcBef>
            </a:pPr>
            <a:r>
              <a:rPr lang="ru-RU" sz="28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Бюджет ГО Красноуфимск исполнялся на основе  11 муниципальных программ, охватывающих все основные сферы расходов бюджета </a:t>
            </a:r>
            <a:endParaRPr lang="ru-RU" sz="2800" b="0" strike="noStrike" spc="-1" dirty="0">
              <a:latin typeface="Arial"/>
            </a:endParaRPr>
          </a:p>
          <a:p>
            <a:pPr marL="274320" indent="-272880">
              <a:lnSpc>
                <a:spcPct val="100000"/>
              </a:lnSpc>
              <a:spcBef>
                <a:spcPts val="499"/>
              </a:spcBef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479" name="CustomShape 2"/>
          <p:cNvSpPr/>
          <p:nvPr/>
        </p:nvSpPr>
        <p:spPr>
          <a:xfrm>
            <a:off x="4786200" y="1428840"/>
            <a:ext cx="4037040" cy="4680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51000" lnSpcReduction="20000"/>
          </a:bodyPr>
          <a:lstStyle/>
          <a:p>
            <a:pPr marL="274320" indent="-272880" algn="ctr">
              <a:lnSpc>
                <a:spcPct val="100000"/>
              </a:lnSpc>
              <a:spcBef>
                <a:spcPts val="561"/>
              </a:spcBef>
            </a:pPr>
            <a:endParaRPr lang="ru-RU" sz="1800" b="0" strike="noStrike" spc="-1" dirty="0">
              <a:latin typeface="Arial"/>
            </a:endParaRPr>
          </a:p>
          <a:p>
            <a:pPr marL="274320">
              <a:lnSpc>
                <a:spcPct val="100000"/>
              </a:lnSpc>
              <a:spcBef>
                <a:spcPts val="561"/>
              </a:spcBef>
            </a:pPr>
            <a:r>
              <a:rPr lang="ru-RU" sz="37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Непрограммные расходы в  2022 году составили 1,2 %:</a:t>
            </a:r>
            <a:endParaRPr lang="ru-RU" sz="3700" b="0" strike="noStrike" spc="-1" dirty="0">
              <a:latin typeface="Arial"/>
            </a:endParaRPr>
          </a:p>
          <a:p>
            <a:pPr marL="731520" lvl="1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32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Содержание Думы ГО Красноуфимск</a:t>
            </a:r>
            <a:endParaRPr lang="ru-RU" sz="3200" b="0" strike="noStrike" spc="-1" dirty="0">
              <a:latin typeface="Arial"/>
            </a:endParaRPr>
          </a:p>
          <a:p>
            <a:pPr marL="731520" lvl="1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32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Содержание Ревизионной комиссии ГО Красноуфимск  </a:t>
            </a:r>
            <a:endParaRPr lang="ru-RU" sz="3200" b="0" strike="noStrike" spc="-1" dirty="0">
              <a:latin typeface="Arial"/>
            </a:endParaRPr>
          </a:p>
          <a:p>
            <a:pPr marL="731520" lvl="1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32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Расходы резервного фонда Администрации ГО Красноуфимск</a:t>
            </a:r>
          </a:p>
          <a:p>
            <a:pPr marL="731520" lvl="1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3200" spc="-1" dirty="0">
                <a:solidFill>
                  <a:srgbClr val="000000"/>
                </a:solidFill>
                <a:latin typeface="Georgia"/>
              </a:rPr>
              <a:t>Обеспечение фондов оплаты труда работников ОМС и работников МУ, за исключением работников, заработная плата которых определяется в соответствии с Указами Президента РФ за счёт МБТ</a:t>
            </a:r>
            <a:endParaRPr lang="ru-RU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" name="Table 1"/>
          <p:cNvGraphicFramePr/>
          <p:nvPr>
            <p:extLst>
              <p:ext uri="{D42A27DB-BD31-4B8C-83A1-F6EECF244321}">
                <p14:modId xmlns:p14="http://schemas.microsoft.com/office/powerpoint/2010/main" val="4213285550"/>
              </p:ext>
            </p:extLst>
          </p:nvPr>
        </p:nvGraphicFramePr>
        <p:xfrm>
          <a:off x="142920" y="1328760"/>
          <a:ext cx="8821080" cy="5041560"/>
        </p:xfrm>
        <a:graphic>
          <a:graphicData uri="http://schemas.openxmlformats.org/drawingml/2006/table">
            <a:tbl>
              <a:tblPr/>
              <a:tblGrid>
                <a:gridCol w="58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0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66416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№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муниципальной программы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Сумма на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год,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Сумма на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год,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171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Развитие и обеспечение эффективности деятельности администрации городского округа Красноуфимск в 2014-2024 годах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99 609,5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99 388,5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71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Развитие и модернизация жилищно-коммунального и дорожного хозяйства городского округа Красноуфимск в 2014-2024 годах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546 432,1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535 088,7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97,9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7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Управление муниципальными финансами городского округа Красноуфимск в 2014-2024 годах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13 315,6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13 315,5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7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Управление муниципальной собственностью городского округа Красноуфимск в 2014-2024 годах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95 519,9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95 131,3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31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5.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Развитие системы образования в городском округе Красноуфимск в 2014-2024 годах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1 036 823,7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1 029 935,0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97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6.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Развитие молодежной политики в городском округе Красноуфимск в 2014-2024 годах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22 041,5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22 041,5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82" name="CustomShape 2"/>
          <p:cNvSpPr/>
          <p:nvPr/>
        </p:nvSpPr>
        <p:spPr>
          <a:xfrm>
            <a:off x="1071720" y="214200"/>
            <a:ext cx="7818405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Муниципальные программы 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5" name="Рисунок 7" descr="1410339261_allday_10.jpg"/>
          <p:cNvPicPr/>
          <p:nvPr/>
        </p:nvPicPr>
        <p:blipFill>
          <a:blip r:embed="rId3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4" name="Table 1"/>
          <p:cNvGraphicFramePr/>
          <p:nvPr>
            <p:extLst>
              <p:ext uri="{D42A27DB-BD31-4B8C-83A1-F6EECF244321}">
                <p14:modId xmlns:p14="http://schemas.microsoft.com/office/powerpoint/2010/main" val="2736254348"/>
              </p:ext>
            </p:extLst>
          </p:nvPr>
        </p:nvGraphicFramePr>
        <p:xfrm>
          <a:off x="179280" y="1305000"/>
          <a:ext cx="8760600" cy="5418972"/>
        </p:xfrm>
        <a:graphic>
          <a:graphicData uri="http://schemas.openxmlformats.org/drawingml/2006/table">
            <a:tbl>
              <a:tblPr/>
              <a:tblGrid>
                <a:gridCol w="46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5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7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4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45148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№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муниципальной программы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Сумма на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тыс. руб. план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Сумма на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год,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тыс. руб.</a:t>
                      </a:r>
                      <a:r>
                        <a:rPr lang="ru-RU" sz="1400" b="1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1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813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7.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Развитие культуры городского округа Красноуфимск в 2014-2024 годах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155 354,1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155 321,3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813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8.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Развитие физической культуры и спорта ГО Красноуфимск в 2014-2024 годах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71 531,5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71 531,5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813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9.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Социальная поддержка населения  ГО Красноуфимск на  2016-2024 годы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26 878,5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26 868,9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4880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10.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Обеспечение безопасности  жизнедеятельности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населения ГО Красноуфимск на 2016-2022 годы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1 972,1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1 972,1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4880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11.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Формирование современной городской среды на территории ГО Красноуфимск на 2018-2024 годы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38 334,8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38 147,4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1824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Всего расходов по муниципальным программам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2 107 813,3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2 088 741,7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574">
                <a:tc>
                  <a:txBody>
                    <a:bodyPr/>
                    <a:lstStyle/>
                    <a:p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Непрограммные направления расходов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24 898,8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24 849,8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574">
                <a:tc>
                  <a:txBody>
                    <a:bodyPr/>
                    <a:lstStyle/>
                    <a:p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ВСЕГО РАСХОДОВ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2 132 712,1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2 113 591,5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CustomShape 2"/>
          <p:cNvSpPr/>
          <p:nvPr/>
        </p:nvSpPr>
        <p:spPr>
          <a:xfrm>
            <a:off x="1071720" y="214200"/>
            <a:ext cx="7818405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Муниципальные программы 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5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CustomShape 1"/>
          <p:cNvSpPr/>
          <p:nvPr/>
        </p:nvSpPr>
        <p:spPr>
          <a:xfrm>
            <a:off x="1073160" y="214200"/>
            <a:ext cx="799164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ГО Красноуфимск  «Развитие системы образования в городском округе Красноуфимск 2014-2024 годах»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487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488" name="CustomShape 2"/>
          <p:cNvSpPr/>
          <p:nvPr/>
        </p:nvSpPr>
        <p:spPr>
          <a:xfrm>
            <a:off x="395280" y="1700280"/>
            <a:ext cx="8207640" cy="4257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Цели:</a:t>
            </a:r>
            <a:endParaRPr lang="ru-RU" sz="18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обеспечение доступности качественного общего образования, соответствующего требованиям современного социально-экономического развития городского округа Красноуфимск;</a:t>
            </a:r>
            <a:endParaRPr lang="ru-RU" sz="16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обеспечение доступности качественных образовательных услуг в сфере дополнительного образования в городском округе Красноуфимск;</a:t>
            </a:r>
            <a:endParaRPr lang="ru-RU" sz="16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создание условий для сохранения здоровья и развития детей в городском округе Красноуфимск;</a:t>
            </a:r>
            <a:endParaRPr lang="ru-RU" sz="16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развитие системы патриотического воспитания несовершеннолетних городского округа Красноуфимск;</a:t>
            </a:r>
            <a:endParaRPr lang="ru-RU" sz="16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обеспечение достижения 100-процентной доступности дошкольного образования для детей в возрасте от 3 до 7 лет;</a:t>
            </a:r>
            <a:endParaRPr lang="ru-RU" sz="16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приведение материально-технической базы образовательных организаций городского округа Красноуфимск в соответствие с современными требованиями к условиям реализации федеральных государственных образовательных стандартов;</a:t>
            </a:r>
            <a:endParaRPr lang="ru-RU" sz="16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обеспечение муниципальных  мероприятий в сфере образования.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CustomShape 1"/>
          <p:cNvSpPr/>
          <p:nvPr/>
        </p:nvSpPr>
        <p:spPr>
          <a:xfrm>
            <a:off x="1073160" y="214200"/>
            <a:ext cx="799164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ГО Красноуфимск  «Развитие системы образования в городском округе Красноуфимск в 2014-2024 годах»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490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491" name="CustomShape 2"/>
          <p:cNvSpPr/>
          <p:nvPr/>
        </p:nvSpPr>
        <p:spPr>
          <a:xfrm>
            <a:off x="285840" y="1304280"/>
            <a:ext cx="8207640" cy="304553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Муниципальный орган управления образованием Управление образованием городского округа Красноуфимск 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  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1.</a:t>
            </a:r>
            <a:r>
              <a:rPr lang="ru-RU" sz="1600" b="0" i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“Развитие системы дошкольного образования в городском округе Красноуфимск”;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2. “Развитие системы общего образования в городском округе Красноуфимск”;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3. “Развитие системы дополнительного образования, отдыха и оздоровления детей в городском округе Красноуфимск”;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4. “Укрепление и развитие материально-технической базы образовательных организаций городского округа Красноуфимск”;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5. “Обеспечение  реализации муниципальной программы городского округа Красноуфимск "Развитие системы образования в городском округе Красноуфимск в 2014 – 2024 годах“.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492" name="CustomShape 3"/>
          <p:cNvSpPr/>
          <p:nvPr/>
        </p:nvSpPr>
        <p:spPr>
          <a:xfrm>
            <a:off x="2820240" y="6381720"/>
            <a:ext cx="313848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69680256"/>
              </p:ext>
            </p:extLst>
          </p:nvPr>
        </p:nvGraphicFramePr>
        <p:xfrm>
          <a:off x="285840" y="4217157"/>
          <a:ext cx="8598853" cy="216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Рисунок 7" descr="1410339261_allday_10.jpg"/>
          <p:cNvPicPr/>
          <p:nvPr/>
        </p:nvPicPr>
        <p:blipFill>
          <a:blip r:embed="rId3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495" name="Table 1"/>
          <p:cNvGraphicFramePr/>
          <p:nvPr>
            <p:extLst>
              <p:ext uri="{D42A27DB-BD31-4B8C-83A1-F6EECF244321}">
                <p14:modId xmlns:p14="http://schemas.microsoft.com/office/powerpoint/2010/main" val="4253965927"/>
              </p:ext>
            </p:extLst>
          </p:nvPr>
        </p:nvGraphicFramePr>
        <p:xfrm>
          <a:off x="182880" y="1296001"/>
          <a:ext cx="8778240" cy="5120640"/>
        </p:xfrm>
        <a:graphic>
          <a:graphicData uri="http://schemas.openxmlformats.org/drawingml/2006/table">
            <a:tbl>
              <a:tblPr/>
              <a:tblGrid>
                <a:gridCol w="522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8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4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22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0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5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>
                        <a:rPr dirty="0"/>
                      </a:b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2021 г.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2022 г.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Обеспеченность доступности дошкольного образования для детей в возрасте от 3 до 7 лет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0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Охват детей школьного возраста в муниципальных общеобразовательных организациях ГО Красноуфимск образовательными услугами в рамках Государственного образовательного стандарта и Федерального государственного образовательного стандарта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100,0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Охват организованным горячим питанием учащихся общеобразовательных организаций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98,0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98,0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98,0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детей в возрасте от 5 до 18 лет, обучающихся по дополнительным образовательным программам 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73,11</a:t>
                      </a: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73,11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39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детей и подростков ГО Красноуфимск, получивших услуги по организации отдыха и оздоровления, от общей  численности детей школьного возраста городского округа Красноуфимск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89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16,5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16,5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39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зданий муниципальных образовательных организаций, требующих капитального ремонта, приведения в соответствие с требованиями пожарной безопасности и санитарного законодательства 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40,6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42</a:t>
                      </a: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42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96" name="CustomShape 2"/>
          <p:cNvSpPr/>
          <p:nvPr/>
        </p:nvSpPr>
        <p:spPr>
          <a:xfrm>
            <a:off x="1073160" y="214200"/>
            <a:ext cx="799164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ГО Красноуфимск  «Развитие системы образования в городском округе Красноуфимск в 2014-2024 годах»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49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CustomShape 1"/>
          <p:cNvSpPr/>
          <p:nvPr/>
        </p:nvSpPr>
        <p:spPr>
          <a:xfrm>
            <a:off x="1071720" y="214200"/>
            <a:ext cx="799164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 программа «Развитие культуры городского округа Красноуфимск в 2014-2024 годах»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499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00" name="CustomShape 2"/>
          <p:cNvSpPr/>
          <p:nvPr/>
        </p:nvSpPr>
        <p:spPr>
          <a:xfrm>
            <a:off x="285840" y="1376280"/>
            <a:ext cx="8207640" cy="27993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Цель: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 </a:t>
            </a:r>
            <a:endParaRPr lang="ru-RU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Духовно-нравственное развитие и реализация человеческого потенциала в условиях перехода к инновационному типу развития общества и экономики городского округа Красноуфимск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ОМС </a:t>
            </a:r>
            <a:r>
              <a:rPr lang="ru-RU" sz="1600" spc="-1" dirty="0">
                <a:solidFill>
                  <a:srgbClr val="000000"/>
                </a:solidFill>
                <a:latin typeface="Times New Roman"/>
                <a:ea typeface="DejaVu Sans"/>
              </a:rPr>
              <a:t>уполномоченный в сфере культуры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культуры </a:t>
            </a:r>
            <a:r>
              <a:rPr lang="ru-RU" sz="1600" spc="-1" dirty="0">
                <a:solidFill>
                  <a:srgbClr val="000000"/>
                </a:solidFill>
                <a:latin typeface="Times New Roman"/>
                <a:ea typeface="DejaVu Sans"/>
              </a:rPr>
              <a:t>МО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городской округ Красноуфимск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1. «Развитие культуры и искусства»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2. «Развитие образования в сфере культуры и искусства»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3. «Обеспечение реализации муниципальной программы "Развитие культуры в городском округе </a:t>
            </a:r>
            <a:r>
              <a:rPr lang="ru-RU" sz="1600" spc="-1" dirty="0">
                <a:solidFill>
                  <a:srgbClr val="000000"/>
                </a:solidFill>
                <a:latin typeface="Times New Roman"/>
              </a:rPr>
              <a:t>Красноуфимск в 2014 – 2024 годах».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501" name="CustomShape 3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603365185"/>
              </p:ext>
            </p:extLst>
          </p:nvPr>
        </p:nvGraphicFramePr>
        <p:xfrm>
          <a:off x="285840" y="3521798"/>
          <a:ext cx="8598853" cy="285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3" name="Table 1"/>
          <p:cNvGraphicFramePr/>
          <p:nvPr>
            <p:extLst>
              <p:ext uri="{D42A27DB-BD31-4B8C-83A1-F6EECF244321}">
                <p14:modId xmlns:p14="http://schemas.microsoft.com/office/powerpoint/2010/main" val="3232841204"/>
              </p:ext>
            </p:extLst>
          </p:nvPr>
        </p:nvGraphicFramePr>
        <p:xfrm>
          <a:off x="189440" y="1316801"/>
          <a:ext cx="8741200" cy="5093053"/>
        </p:xfrm>
        <a:graphic>
          <a:graphicData uri="http://schemas.openxmlformats.org/drawingml/2006/table">
            <a:tbl>
              <a:tblPr/>
              <a:tblGrid>
                <a:gridCol w="365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9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9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4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2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0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N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1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муниципальных учреждений культуры (филиалов)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3(10)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3(10)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1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посетителей музея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посеще-ний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22 735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38 524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1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Число посещений муниципальных библиотек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тыс. чел.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198,1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49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Посещаемость населением мероприятий, проводимых Центром Культуры и Досуга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посещений  на 1000 человек посещений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3 059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посещений  на 1000 человек посещений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9 501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49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5.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Доля детей, посещающих культурно-досуговые учреждения и творческие кружки на постоянной основе, от общего числа детей в возрасте до 18 лет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57,8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86,9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04" name="CustomShape 2"/>
          <p:cNvSpPr/>
          <p:nvPr/>
        </p:nvSpPr>
        <p:spPr>
          <a:xfrm>
            <a:off x="1071720" y="214200"/>
            <a:ext cx="491040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Основные показатели по культуре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5" name="Рисунок 7" descr="1410339261_allday_10.jpg"/>
          <p:cNvPicPr/>
          <p:nvPr/>
        </p:nvPicPr>
        <p:blipFill>
          <a:blip r:embed="rId3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3" name="Table 1"/>
          <p:cNvGraphicFramePr/>
          <p:nvPr>
            <p:extLst>
              <p:ext uri="{D42A27DB-BD31-4B8C-83A1-F6EECF244321}">
                <p14:modId xmlns:p14="http://schemas.microsoft.com/office/powerpoint/2010/main" val="1749545106"/>
              </p:ext>
            </p:extLst>
          </p:nvPr>
        </p:nvGraphicFramePr>
        <p:xfrm>
          <a:off x="179280" y="1297070"/>
          <a:ext cx="8792703" cy="5076569"/>
        </p:xfrm>
        <a:graphic>
          <a:graphicData uri="http://schemas.openxmlformats.org/drawingml/2006/table">
            <a:tbl>
              <a:tblPr/>
              <a:tblGrid>
                <a:gridCol w="367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8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8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55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2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78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N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29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6.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Численность обучающихся в расчете на одного педагогического работника, включая концертмейстера в детской школе искусств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04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7.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Увеличение количества одаренных детей, участвовавших в творческих мероприятиях, по отношению  к общей численности детей, обучающихся в детской школе искусств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53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8.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Среднемесячная заработная плата работников муниципальных учреждений культуры и искусства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41 402,85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46 006,06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04" name="CustomShape 2"/>
          <p:cNvSpPr/>
          <p:nvPr/>
        </p:nvSpPr>
        <p:spPr>
          <a:xfrm>
            <a:off x="1071720" y="214200"/>
            <a:ext cx="491040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Основные показатели по культуре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5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0358029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07" name="CustomShape 1"/>
          <p:cNvSpPr/>
          <p:nvPr/>
        </p:nvSpPr>
        <p:spPr>
          <a:xfrm>
            <a:off x="285840" y="1484280"/>
            <a:ext cx="8207640" cy="300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Цель:</a:t>
            </a:r>
            <a:endParaRPr lang="ru-RU" sz="1600" b="0" strike="noStrike" spc="-1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Создание условий для успешной социализации и вовлечения молодежи в социально-экономическое развитие ГО Красноуфимск, обеспечение развития и максимального использования демографического, социального, экономического и гражданского потенциала молодых жителей ГО Красноуфимск.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      </a:t>
            </a:r>
            <a:endParaRPr lang="ru-RU" sz="1600" b="0" strike="noStrike" spc="-1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«Молодежь ГО Красноуфимск»;</a:t>
            </a:r>
            <a:endParaRPr lang="ru-RU" sz="1600" b="0" strike="noStrike" spc="-1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«Патриотическое воспитание граждан и подготовка молодежи городского округа Красноуфимск к военной службе»;</a:t>
            </a:r>
            <a:endParaRPr lang="ru-RU" sz="1600" b="0" strike="noStrike" spc="-1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«Обеспечение реализации муниципальной программы "Развитие молодежной политики в городском округе Красноуфимск».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latin typeface="Arial"/>
            </a:endParaRPr>
          </a:p>
        </p:txBody>
      </p:sp>
      <p:sp>
        <p:nvSpPr>
          <p:cNvPr id="508" name="CustomShape 2"/>
          <p:cNvSpPr/>
          <p:nvPr/>
        </p:nvSpPr>
        <p:spPr>
          <a:xfrm>
            <a:off x="1071720" y="214200"/>
            <a:ext cx="7847993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 «Развитие молодежной политики в городском округе Красноуфимск в 2014-2024 годах»  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510" name="CustomShape 3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625879126"/>
              </p:ext>
            </p:extLst>
          </p:nvPr>
        </p:nvGraphicFramePr>
        <p:xfrm>
          <a:off x="285840" y="4326340"/>
          <a:ext cx="8598853" cy="2055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12" name="Table 1"/>
          <p:cNvGraphicFramePr/>
          <p:nvPr>
            <p:extLst>
              <p:ext uri="{D42A27DB-BD31-4B8C-83A1-F6EECF244321}">
                <p14:modId xmlns:p14="http://schemas.microsoft.com/office/powerpoint/2010/main" val="789079346"/>
              </p:ext>
            </p:extLst>
          </p:nvPr>
        </p:nvGraphicFramePr>
        <p:xfrm>
          <a:off x="179280" y="1484280"/>
          <a:ext cx="8789356" cy="4841364"/>
        </p:xfrm>
        <a:graphic>
          <a:graphicData uri="http://schemas.openxmlformats.org/drawingml/2006/table">
            <a:tbl>
              <a:tblPr/>
              <a:tblGrid>
                <a:gridCol w="5883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70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41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>
                        <a:rPr b="1"/>
                      </a:b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200" b="1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2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2021 г.</a:t>
                      </a:r>
                      <a:endParaRPr lang="ru-RU" sz="12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2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г.</a:t>
                      </a:r>
                      <a:endParaRPr lang="ru-RU" sz="12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2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2022 г.</a:t>
                      </a:r>
                      <a:endParaRPr lang="ru-RU" sz="12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2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молодых граждан, в возрасте 14-35 лет, вовлеченных в развивающие формы досуга, социально-полезную деятельность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55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55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66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2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молодых граждан в возрасте (14-35 лет), участвующих в деятельности патриотических молодежных объединений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35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35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144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Доли граждан допризывного возраста (15-18 лет), проходящих подготовку в оборонно-спортивных лагерях из числа обучающихся 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50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36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56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96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трудоустроенных несовершеннолетних от общей численности проживающих в МО ГО Красноуфимск жителей в возрасте от 14 до 18 лет, трудоустроенных через Центр занятости населения и молодежную биржу труда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20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20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20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96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молодежи в возрасте (14-35 лет), принявших участие в мероприятиях, направленных на гармонизацию межнациональных и межконфессиональных отношений, профилактику экстремизма и укрепления толерантности  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35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35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13" name="CustomShape 2"/>
          <p:cNvSpPr/>
          <p:nvPr/>
        </p:nvSpPr>
        <p:spPr>
          <a:xfrm>
            <a:off x="1071720" y="214200"/>
            <a:ext cx="7741195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 «Развитие молодежной политики в городском округе Красноуфимск в 2014-2024 годах»  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15" name="CustomShape 1"/>
          <p:cNvSpPr/>
          <p:nvPr/>
        </p:nvSpPr>
        <p:spPr>
          <a:xfrm>
            <a:off x="285840" y="1273320"/>
            <a:ext cx="8677440" cy="27993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Цели: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Times New Roman"/>
                <a:ea typeface="DejaVu Sans"/>
              </a:rPr>
              <a:t>С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оздание условий для развития физической культуры и спорта в городском округе Красноуфимск, в 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Times New Roman"/>
                <a:ea typeface="DejaVu Sans"/>
              </a:rPr>
              <a:t>т.ч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. для лиц с ограниченными возможностями здоровья и инвалидов, совершенствование системы спорта высших достижений, способствующей успешному выступлению спортсменов городского округа Красноуфимск на областных, региональных и всероссийских соревнованиях;</a:t>
            </a:r>
            <a:endParaRPr lang="ru-RU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Times New Roman"/>
                <a:ea typeface="DejaVu Sans"/>
              </a:rPr>
              <a:t>С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оздание условий, обеспечивающих доступность к спортивной инфраструктуре городского округа Красноуфимск.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подпрограмму:</a:t>
            </a:r>
            <a:endParaRPr lang="ru-RU" sz="16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Развитие физической культуры и спорта городского округа Красноуфимск»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516" name="CustomShape 2"/>
          <p:cNvSpPr/>
          <p:nvPr/>
        </p:nvSpPr>
        <p:spPr>
          <a:xfrm>
            <a:off x="1071720" y="214200"/>
            <a:ext cx="78087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«Развитие физической культуры и спорта городского округа Красноуфимск в 2014-2024 годах»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517" name="CustomShape 3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507971365"/>
              </p:ext>
            </p:extLst>
          </p:nvPr>
        </p:nvGraphicFramePr>
        <p:xfrm>
          <a:off x="285840" y="3945699"/>
          <a:ext cx="8598853" cy="2436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20" name="Table 1"/>
          <p:cNvGraphicFramePr/>
          <p:nvPr>
            <p:extLst>
              <p:ext uri="{D42A27DB-BD31-4B8C-83A1-F6EECF244321}">
                <p14:modId xmlns:p14="http://schemas.microsoft.com/office/powerpoint/2010/main" val="1943457086"/>
              </p:ext>
            </p:extLst>
          </p:nvPr>
        </p:nvGraphicFramePr>
        <p:xfrm>
          <a:off x="179279" y="1557360"/>
          <a:ext cx="8774939" cy="4833418"/>
        </p:xfrm>
        <a:graphic>
          <a:graphicData uri="http://schemas.openxmlformats.org/drawingml/2006/table">
            <a:tbl>
              <a:tblPr/>
              <a:tblGrid>
                <a:gridCol w="4875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3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36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17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>
                        <a:rPr b="1"/>
                      </a:b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1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Факт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2021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6868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6868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Факт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8686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51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жителей городского округа Красноуфимск, систематически занимающихся физической культурой и спортом, в общей численности населения городского округа Красноуфимск в возрасте 3-79 лет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52,3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52,4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55,1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Количество спортивно-массовых и физкультурно-оздоровительных мероприятий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18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Количество медалей, завоеванных спортсменами городского округа Красноуфимск на официальных областных соревнованиях по видам спорта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39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Уровень обеспеченности населения спортивными сооружениями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исходя из единовременной пропускной способности объектов спорта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</a:rPr>
                        <a:t>процент</a:t>
                      </a:r>
                      <a:endParaRPr lang="ru-RU" sz="1600" b="0" strike="noStrike" spc="-1" dirty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 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56,1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1" name="CustomShape 2"/>
          <p:cNvSpPr/>
          <p:nvPr/>
        </p:nvSpPr>
        <p:spPr>
          <a:xfrm>
            <a:off x="1071720" y="214200"/>
            <a:ext cx="771389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«Развитие физической культуры и спорта городского округа Красноуфимск в 2014-2024 годах»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522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24" name="CustomShape 1"/>
          <p:cNvSpPr/>
          <p:nvPr/>
        </p:nvSpPr>
        <p:spPr>
          <a:xfrm>
            <a:off x="254160" y="1413000"/>
            <a:ext cx="8677440" cy="32917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Цель: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Организация эффективного управления и распоряжения имуществом, находящимся в муниципальной собственности городского округа  Красноуфимск.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Орган местного самоуправления, уполномоченный в сфере управления муниципальным имуществом «Управление муниципальным имуществом городского округа Красноуфимск»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 </a:t>
            </a:r>
            <a:endParaRPr lang="ru-RU" sz="16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«Управление и распоряжение муниципальной собственностью </a:t>
            </a:r>
            <a:r>
              <a:rPr lang="ru-RU" sz="1600" spc="-1" dirty="0">
                <a:solidFill>
                  <a:srgbClr val="000000"/>
                </a:solidFill>
                <a:latin typeface="Times New Roman"/>
              </a:rPr>
              <a:t>городского округа Красноуфимск в 2014-2024 годах»;</a:t>
            </a:r>
            <a:endParaRPr lang="ru-RU" sz="16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«Обеспечение реализации муниципальной  программы  городского округа Красноуфимск «Управление муниципальной собственностью городского округа Красноуфимск в 2014-2024 годах».   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525" name="CustomShape 2"/>
          <p:cNvSpPr/>
          <p:nvPr/>
        </p:nvSpPr>
        <p:spPr>
          <a:xfrm>
            <a:off x="1071720" y="214200"/>
            <a:ext cx="791352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«Управление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униципальной собственностью городского округа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Красноуфимск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в 2014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-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2024 годах» 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527" name="CustomShape 3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056648729"/>
              </p:ext>
            </p:extLst>
          </p:nvPr>
        </p:nvGraphicFramePr>
        <p:xfrm>
          <a:off x="285840" y="4217157"/>
          <a:ext cx="8598853" cy="216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29" name="CustomShape 1"/>
          <p:cNvSpPr/>
          <p:nvPr/>
        </p:nvSpPr>
        <p:spPr>
          <a:xfrm>
            <a:off x="1071720" y="214200"/>
            <a:ext cx="77032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«Управление муниципальной собственностью городского округа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Красноуфимск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в 2014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-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2024 годах» 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graphicFrame>
        <p:nvGraphicFramePr>
          <p:cNvPr id="530" name="Table 2"/>
          <p:cNvGraphicFramePr/>
          <p:nvPr>
            <p:extLst>
              <p:ext uri="{D42A27DB-BD31-4B8C-83A1-F6EECF244321}">
                <p14:modId xmlns:p14="http://schemas.microsoft.com/office/powerpoint/2010/main" val="3166505975"/>
              </p:ext>
            </p:extLst>
          </p:nvPr>
        </p:nvGraphicFramePr>
        <p:xfrm>
          <a:off x="186214" y="1341121"/>
          <a:ext cx="8741066" cy="4909369"/>
        </p:xfrm>
        <a:graphic>
          <a:graphicData uri="http://schemas.openxmlformats.org/drawingml/2006/table">
            <a:tbl>
              <a:tblPr/>
              <a:tblGrid>
                <a:gridCol w="5074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27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44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Единица</a:t>
                      </a:r>
                      <a:br>
                        <a:rPr sz="1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b="1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22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проверок эффективности и целевого использования муниципального имущества, переданного во временное владение и пользование  </a:t>
                      </a:r>
                      <a:endParaRPr lang="en-US" sz="16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Земельных участков</a:t>
                      </a: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: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9880" marR="298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4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Доходы от сдачи в аренду муниципального имущества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ru-RU" sz="1600" b="0" strike="noStrike" kern="1200" spc="-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694</a:t>
                      </a: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11 800</a:t>
                      </a:r>
                    </a:p>
                  </a:txBody>
                  <a:tcPr marL="29880" marR="298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11 825</a:t>
                      </a:r>
                    </a:p>
                  </a:txBody>
                  <a:tcPr marL="29880" marR="298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2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Доходы от реализации муниципального имущества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3 860</a:t>
                      </a: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3 569</a:t>
                      </a:r>
                    </a:p>
                  </a:txBody>
                  <a:tcPr marL="29880" marR="298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4 083</a:t>
                      </a:r>
                    </a:p>
                  </a:txBody>
                  <a:tcPr marL="29880" marR="298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2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земельных участков, государственная собственность на которые не разграничена, поставленных на кадастровый учет в результате межевания (формирования)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29880" marR="298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631</a:t>
                      </a: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31" name="CustomShape 3"/>
          <p:cNvSpPr/>
          <p:nvPr/>
        </p:nvSpPr>
        <p:spPr>
          <a:xfrm>
            <a:off x="2362320" y="64051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29" name="CustomShape 1"/>
          <p:cNvSpPr/>
          <p:nvPr/>
        </p:nvSpPr>
        <p:spPr>
          <a:xfrm>
            <a:off x="1071720" y="214200"/>
            <a:ext cx="77032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«Управление муниципальной собственностью городского округа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Красноуфимск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в 2014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-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2024 годах» 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graphicFrame>
        <p:nvGraphicFramePr>
          <p:cNvPr id="530" name="Table 2"/>
          <p:cNvGraphicFramePr/>
          <p:nvPr>
            <p:extLst>
              <p:ext uri="{D42A27DB-BD31-4B8C-83A1-F6EECF244321}">
                <p14:modId xmlns:p14="http://schemas.microsoft.com/office/powerpoint/2010/main" val="2817120281"/>
              </p:ext>
            </p:extLst>
          </p:nvPr>
        </p:nvGraphicFramePr>
        <p:xfrm>
          <a:off x="324000" y="1288800"/>
          <a:ext cx="8603280" cy="4949162"/>
        </p:xfrm>
        <a:graphic>
          <a:graphicData uri="http://schemas.openxmlformats.org/drawingml/2006/table">
            <a:tbl>
              <a:tblPr/>
              <a:tblGrid>
                <a:gridCol w="4944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3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0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0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38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Единица</a:t>
                      </a:r>
                      <a:br>
                        <a:rPr sz="1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b="1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1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Доля объектов недвижимости, в отношении которых проведена техническая инвентаризация, в общем количестве объектов недвижимости, учитываемых в реестре муниципального имущества и подлежащих технической инвентаризации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29880" marR="298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64,61</a:t>
                      </a: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Оценка объектов муниципального имущества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29880" marR="298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38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получаемые в виде арендной платы за земельные участки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14 694</a:t>
                      </a: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9 710</a:t>
                      </a:r>
                    </a:p>
                  </a:txBody>
                  <a:tcPr marL="29880" marR="298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9 835</a:t>
                      </a: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9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земельных участков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3 946</a:t>
                      </a: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4 506</a:t>
                      </a:r>
                    </a:p>
                  </a:txBody>
                  <a:tcPr marL="29880" marR="298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4 793</a:t>
                      </a:r>
                    </a:p>
                  </a:txBody>
                  <a:tcPr marL="29880" marR="298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31" name="CustomShape 3"/>
          <p:cNvSpPr/>
          <p:nvPr/>
        </p:nvSpPr>
        <p:spPr>
          <a:xfrm>
            <a:off x="2362320" y="64051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49799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33" name="CustomShape 1"/>
          <p:cNvSpPr/>
          <p:nvPr/>
        </p:nvSpPr>
        <p:spPr>
          <a:xfrm>
            <a:off x="307800" y="1413000"/>
            <a:ext cx="8677440" cy="35379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Цели:</a:t>
            </a:r>
            <a:endParaRPr lang="ru-RU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Рациональное управление средствами местного бюджета, повышение эффективности бюджетных расходов;</a:t>
            </a:r>
            <a:endParaRPr lang="ru-RU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Обеспечение условий для реализации мероприятий муниципальной программы  в соответствии с установленными сроками и задачами.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Финансовое управление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администрации городского округа Красноуфимск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 </a:t>
            </a:r>
            <a:endParaRPr lang="ru-RU" sz="16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«Управление бюджетным процессом и его совершенствование»;</a:t>
            </a:r>
            <a:endParaRPr lang="ru-RU" sz="16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«Управление муниципальным долгом»;</a:t>
            </a:r>
            <a:endParaRPr lang="ru-RU" sz="16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«Обеспечение реализации муниципальной  программы городского округа Красноуфимск </a:t>
            </a:r>
            <a:r>
              <a:rPr lang="ru-RU" sz="1600" spc="-1" dirty="0">
                <a:solidFill>
                  <a:srgbClr val="000000"/>
                </a:solidFill>
                <a:latin typeface="Times New Roman"/>
              </a:rPr>
              <a:t>«Управление муниципальными финансами городского округа Красноуфимск в 2014-2024 годах»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.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534" name="CustomShape 2"/>
          <p:cNvSpPr/>
          <p:nvPr/>
        </p:nvSpPr>
        <p:spPr>
          <a:xfrm>
            <a:off x="1071720" y="214200"/>
            <a:ext cx="791352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 программа «Управление муниципальными финансами городского округа Красноуфимск в 2014-2024 годах»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536" name="CustomShape 3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412283831"/>
              </p:ext>
            </p:extLst>
          </p:nvPr>
        </p:nvGraphicFramePr>
        <p:xfrm>
          <a:off x="285840" y="4346532"/>
          <a:ext cx="8598853" cy="2035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38" name="CustomShape 1"/>
          <p:cNvSpPr/>
          <p:nvPr/>
        </p:nvSpPr>
        <p:spPr>
          <a:xfrm>
            <a:off x="1071720" y="214200"/>
            <a:ext cx="791352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 программа «Управление муниципальными финансами городского округа Красноуфимск в 2014-2024 годах»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graphicFrame>
        <p:nvGraphicFramePr>
          <p:cNvPr id="539" name="Table 2"/>
          <p:cNvGraphicFramePr/>
          <p:nvPr>
            <p:extLst>
              <p:ext uri="{D42A27DB-BD31-4B8C-83A1-F6EECF244321}">
                <p14:modId xmlns:p14="http://schemas.microsoft.com/office/powerpoint/2010/main" val="1675886010"/>
              </p:ext>
            </p:extLst>
          </p:nvPr>
        </p:nvGraphicFramePr>
        <p:xfrm>
          <a:off x="179280" y="1413360"/>
          <a:ext cx="8805960" cy="4874705"/>
        </p:xfrm>
        <a:graphic>
          <a:graphicData uri="http://schemas.openxmlformats.org/drawingml/2006/table">
            <a:tbl>
              <a:tblPr/>
              <a:tblGrid>
                <a:gridCol w="431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77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3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5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>
                        <a:rPr b="1" dirty="0"/>
                      </a:b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Факт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2021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Факт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Формирование  бюджета городского округа Красноуфимск в программной структуре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да/нет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Исполнение прогноза налоговых и неналоговых доходов местного бюджета 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процентов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не менее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101,1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99"/>
                        </a:spcAf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102,4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15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Осуществление  внутреннего муниципального финансового контроля в сфере бюджетных правоотношений  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да/нет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Соблюдение установленных законодательством сроков формирования и предоставление отчётности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об использовании местного бюджета, формируемой финансовым управлением администрации городского округа Красноуфимск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</a:rPr>
                        <a:t>да/нет</a:t>
                      </a:r>
                      <a:endParaRPr lang="ru-RU" sz="1600" b="0" strike="noStrike" spc="-1" dirty="0">
                        <a:latin typeface="+mn-lt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40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42" name="CustomShape 1"/>
          <p:cNvSpPr/>
          <p:nvPr/>
        </p:nvSpPr>
        <p:spPr>
          <a:xfrm>
            <a:off x="179279" y="1204920"/>
            <a:ext cx="8764305" cy="53076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Цели:</a:t>
            </a:r>
            <a:endParaRPr lang="ru-RU" sz="15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Обеспечение сбалансированного, динамичного социально-экономического развития городского округа Красноуфимск;</a:t>
            </a:r>
            <a:endParaRPr lang="ru-RU" sz="14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Совершенствование муниципального управления по вопросам, связанным с общегосударственным управлением;</a:t>
            </a: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Times New Roman"/>
              </a:rPr>
              <a:t>Предоставление государственной и муниципальной поддержки в решении жилищной проблемы молодым семьям, признанным в установленном порядке нуждающимися в улучшении жилищных условий;</a:t>
            </a: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Times New Roman"/>
              </a:rPr>
              <a:t>Развитие малого и среднего предпринимательства  городского округа Красноуфимск</a:t>
            </a: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 </a:t>
            </a: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Администрация городского округа Красноуфимск 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 </a:t>
            </a:r>
            <a:endParaRPr lang="ru-RU" sz="15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«Обеспечение реализации муниципальной программы «Развитие и обеспечение эффективности деятельности администрации городского округа Красноуфимск в 2014-2024 годах»;</a:t>
            </a:r>
            <a:endParaRPr lang="ru-RU" sz="14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«Содействие реализации муниципальных функций, связанных с общегосударственным управлением»;</a:t>
            </a:r>
            <a:endParaRPr lang="ru-RU" sz="14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«Обеспечение жильем отдельных категорий граждан на территории городского округа Красноуфимск на 2016-2024 годы»;</a:t>
            </a:r>
            <a:endParaRPr lang="ru-RU" sz="14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«Поддержка и развитие малого и среднего предпринимательства в городском округе Красноуфимск на 2016-2024 годы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».</a:t>
            </a:r>
            <a:endParaRPr lang="ru-RU" sz="14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«Осуществление градостроительной деятельности в городском округе Красноуфимск в 2016 – 2024 годах.»</a:t>
            </a:r>
            <a:endParaRPr lang="ru-RU" sz="1400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«</a:t>
            </a: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Предоставление региональной поддержки молодым семьям на улучшение жилищных условий на территории городского округа Красноуфимск на 2016-2024 годы.»</a:t>
            </a:r>
          </a:p>
          <a:p>
            <a:pPr marL="1440">
              <a:lnSpc>
                <a:spcPct val="100000"/>
              </a:lnSpc>
              <a:buClr>
                <a:srgbClr val="000000"/>
              </a:buClr>
            </a:pPr>
            <a:endParaRPr lang="ru-RU" sz="1400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 marL="1440">
              <a:buClr>
                <a:srgbClr val="000000"/>
              </a:buClr>
            </a:pPr>
            <a:endParaRPr lang="ru-RU" sz="1400" spc="-1" dirty="0"/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endParaRPr lang="ru-RU" sz="1400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endParaRPr lang="ru-RU" sz="1400" b="0" strike="noStrike" spc="-1" dirty="0">
              <a:latin typeface="Arial"/>
            </a:endParaRPr>
          </a:p>
        </p:txBody>
      </p:sp>
      <p:sp>
        <p:nvSpPr>
          <p:cNvPr id="543" name="CustomShape 2"/>
          <p:cNvSpPr/>
          <p:nvPr/>
        </p:nvSpPr>
        <p:spPr>
          <a:xfrm>
            <a:off x="1071720" y="213348"/>
            <a:ext cx="7765304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«Развитие и обеспечение эффективности деятельности администрации городского округа Красноуфимск в 2014-2024 годах»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43" name="CustomShape 2"/>
          <p:cNvSpPr/>
          <p:nvPr/>
        </p:nvSpPr>
        <p:spPr>
          <a:xfrm>
            <a:off x="1071720" y="214200"/>
            <a:ext cx="82612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«Развитие и обеспечение эффективности деятельности администрации </a:t>
            </a:r>
          </a:p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городского округа Красноуфимск в 2014-2024 годах»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545" name="CustomShape 3"/>
          <p:cNvSpPr/>
          <p:nvPr/>
        </p:nvSpPr>
        <p:spPr>
          <a:xfrm>
            <a:off x="3014018" y="6389497"/>
            <a:ext cx="3159816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025356483"/>
              </p:ext>
            </p:extLst>
          </p:nvPr>
        </p:nvGraphicFramePr>
        <p:xfrm>
          <a:off x="162839" y="1302707"/>
          <a:ext cx="8780746" cy="5074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696540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47" name="CustomShape 1"/>
          <p:cNvSpPr/>
          <p:nvPr/>
        </p:nvSpPr>
        <p:spPr>
          <a:xfrm>
            <a:off x="1071720" y="214200"/>
            <a:ext cx="77032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«Развитие и обеспечение эффективности деятельности администрации городского округа Красноуфимск в 2014-2024 годах»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graphicFrame>
        <p:nvGraphicFramePr>
          <p:cNvPr id="548" name="Table 2"/>
          <p:cNvGraphicFramePr/>
          <p:nvPr>
            <p:extLst>
              <p:ext uri="{D42A27DB-BD31-4B8C-83A1-F6EECF244321}">
                <p14:modId xmlns:p14="http://schemas.microsoft.com/office/powerpoint/2010/main" val="1828110349"/>
              </p:ext>
            </p:extLst>
          </p:nvPr>
        </p:nvGraphicFramePr>
        <p:xfrm>
          <a:off x="199440" y="1411561"/>
          <a:ext cx="8727840" cy="5126736"/>
        </p:xfrm>
        <a:graphic>
          <a:graphicData uri="http://schemas.openxmlformats.org/drawingml/2006/table">
            <a:tbl>
              <a:tblPr/>
              <a:tblGrid>
                <a:gridCol w="4771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2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8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73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2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Единица</a:t>
                      </a:r>
                      <a:b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2021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2022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2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Увеличение поступлений от налога на имущество физических лиц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 к прошлому году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51,1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139,7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8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субъектов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малого и среднего предпринимательства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989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967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62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Увеличение поступлений от штрафов, начисленных административной комиссией городского округа Красноуфимск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 к прошлому году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139,1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22,7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8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площадь жилых помещений,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приходящая в среднем на одного жителя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24,8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24,73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8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Доля опубликованных НПА от общего количества НПА, обязательных для  публикации  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8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получивших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социальную выплату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49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51" name="CustomShape 1"/>
          <p:cNvSpPr/>
          <p:nvPr/>
        </p:nvSpPr>
        <p:spPr>
          <a:xfrm>
            <a:off x="307800" y="1413000"/>
            <a:ext cx="8677440" cy="493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Цель:</a:t>
            </a: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5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Создание и поддержание комфортного проживания населения;</a:t>
            </a:r>
            <a:endParaRPr lang="ru-RU" sz="15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Эффективная работа жилищно-коммунальной инфраструктуры;</a:t>
            </a:r>
            <a:endParaRPr lang="ru-RU" sz="15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Обеспечение выполнения требований Регламента содержания дорожно-уличной сети;</a:t>
            </a:r>
            <a:endParaRPr lang="ru-RU" sz="15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Выполнение обязательств учреждения по социальной поддержке отдельных категорий граждан, создание условий для повышения качества жизни отдельных категорий граждан, степени их социальной защищенности;</a:t>
            </a:r>
            <a:endParaRPr lang="ru-RU" sz="15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Формирование целостности и эффективной системы управления жилищно-коммунальным и дорожным хозяйством;</a:t>
            </a:r>
            <a:endParaRPr lang="ru-RU" sz="15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Развитие городского округа Красноуфимск;</a:t>
            </a: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Times New Roman"/>
              </a:rPr>
              <a:t>Обеспечение выполнения требований Правил благоустройства.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</a:t>
            </a: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Красноуфимское МКУ «Служба единого заказчика»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</a:t>
            </a: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1) "Комплексное благоустройство территории городского округа Красноуфимск"  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2) "Развитие дорожного хозяйства городского округа Красноуфимск"   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3) "Развитие жилищно-коммунального комплекса  городского округа Красноуфимск"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4) «Социальная поддержка населения городского округа Красноуфимск»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5) "Строительство и реконструкция объектов городского округа Красноуфимск "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6) "Обеспечение реализации муниципальной программы и прочие мероприятия городского округа Красноуфимск"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500" b="0" strike="noStrike" spc="-1" dirty="0">
              <a:latin typeface="Arial"/>
            </a:endParaRPr>
          </a:p>
        </p:txBody>
      </p:sp>
      <p:sp>
        <p:nvSpPr>
          <p:cNvPr id="552" name="CustomShape 2"/>
          <p:cNvSpPr/>
          <p:nvPr/>
        </p:nvSpPr>
        <p:spPr>
          <a:xfrm>
            <a:off x="1071720" y="213348"/>
            <a:ext cx="82612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 программа «Развитие и модернизация жилищно-коммунального и дорожного хозяйства городского округа Красноуфимск в 2014-2024 годах»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54" name="CustomShape 1"/>
          <p:cNvSpPr/>
          <p:nvPr/>
        </p:nvSpPr>
        <p:spPr>
          <a:xfrm>
            <a:off x="1071720" y="214200"/>
            <a:ext cx="7703280" cy="96804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9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 программа «Развитие и модернизация жилищно-коммунального и дорожного хозяйства городского округа Красноуфимск в 2014-2024 годах»</a:t>
            </a:r>
            <a:endParaRPr lang="ru-RU" sz="19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555" name="CustomShape 2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819120533"/>
              </p:ext>
            </p:extLst>
          </p:nvPr>
        </p:nvGraphicFramePr>
        <p:xfrm>
          <a:off x="285840" y="1552755"/>
          <a:ext cx="8598853" cy="4828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58" name="CustomShape 1"/>
          <p:cNvSpPr/>
          <p:nvPr/>
        </p:nvSpPr>
        <p:spPr>
          <a:xfrm>
            <a:off x="1071720" y="214200"/>
            <a:ext cx="826128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Основные показатели по жилищно-коммунальному и дорожному хозяйству </a:t>
            </a:r>
            <a:endParaRPr lang="ru-RU" sz="2000" b="0" strike="noStrike" spc="-1" dirty="0">
              <a:latin typeface="Arial"/>
            </a:endParaRPr>
          </a:p>
        </p:txBody>
      </p:sp>
      <p:graphicFrame>
        <p:nvGraphicFramePr>
          <p:cNvPr id="559" name="Table 2"/>
          <p:cNvGraphicFramePr/>
          <p:nvPr>
            <p:extLst>
              <p:ext uri="{D42A27DB-BD31-4B8C-83A1-F6EECF244321}">
                <p14:modId xmlns:p14="http://schemas.microsoft.com/office/powerpoint/2010/main" val="1402657509"/>
              </p:ext>
            </p:extLst>
          </p:nvPr>
        </p:nvGraphicFramePr>
        <p:xfrm>
          <a:off x="185632" y="1278784"/>
          <a:ext cx="8783005" cy="5024203"/>
        </p:xfrm>
        <a:graphic>
          <a:graphicData uri="http://schemas.openxmlformats.org/drawingml/2006/table">
            <a:tbl>
              <a:tblPr/>
              <a:tblGrid>
                <a:gridCol w="4794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1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40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4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46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N 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Ед. изм.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2021 год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год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6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Содержание </a:t>
                      </a: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площадей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объектов благоустройства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Тыс. кв. м.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Количество дворовых территорий, которые соответствуют современным требованиям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7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Количество граждан, уровень комфортности проживания которых повышен за счет реализации мероприятий Программы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Чел.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12 361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12 361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0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Поддержка садоводческих товариществ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Кол-во.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2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5.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Ремонт муниципальных квартир за счет средств бюджета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Шт.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2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6.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Расширение сетей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уличного освещения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Км.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7.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Количество образовательных учреждений возле которых обеспечена безопасность дорожного движения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Кол-во. учрежд.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6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8.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Увеличение протяженности сетей газоснабжения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Км.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9,6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CustomShape 1"/>
          <p:cNvSpPr/>
          <p:nvPr/>
        </p:nvSpPr>
        <p:spPr>
          <a:xfrm>
            <a:off x="250920" y="1413000"/>
            <a:ext cx="8783640" cy="50768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Цель:</a:t>
            </a:r>
          </a:p>
          <a:p>
            <a:pPr>
              <a:lnSpc>
                <a:spcPct val="100000"/>
              </a:lnSpc>
            </a:pPr>
            <a:r>
              <a:rPr lang="ru-RU" sz="180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Оказание мер дополнительной</a:t>
            </a:r>
            <a:r>
              <a:rPr lang="ru-RU" spc="-1" dirty="0">
                <a:solidFill>
                  <a:srgbClr val="000000"/>
                </a:solidFill>
                <a:latin typeface="Times New Roman"/>
                <a:ea typeface="DejaVu Sans"/>
              </a:rPr>
              <a:t> социальной поддержки населению 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городского округа Красноуфимск.</a:t>
            </a:r>
            <a:endParaRPr lang="ru-RU" sz="1800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      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Администрация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культуры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образованием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муниципальным имуществом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</a:t>
            </a:r>
            <a:endParaRPr lang="ru-RU" sz="18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Дополнительные меры социальной поддержки населения городского округа Красноуфимск» на 2016-2024 годы;</a:t>
            </a:r>
            <a:endParaRPr lang="ru-RU" sz="18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Вакцинопрофилактика в городском округе Красноуфимск»</a:t>
            </a:r>
            <a:r>
              <a:rPr lang="ru-RU" sz="1800" b="0" i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на 2016-2024 годы;</a:t>
            </a:r>
            <a:endParaRPr lang="ru-RU" sz="18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«Предупреждение распространения ВИЧ-инфекции в городском округе Красноуфимск»  на 2016-2024 годы;</a:t>
            </a:r>
            <a:endParaRPr lang="ru-RU" sz="18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«Профилактика туберкулеза на территории городского округа Красноуфимск» на 2016-2024 годы;</a:t>
            </a:r>
            <a:endParaRPr lang="ru-RU" sz="18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«Кадровое обеспечение учреждений здравоохранения и образования ГО Красноуфимск»  на 2016-2024 годы.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564" name="CustomShape 2"/>
          <p:cNvSpPr/>
          <p:nvPr/>
        </p:nvSpPr>
        <p:spPr>
          <a:xfrm>
            <a:off x="1071720" y="214200"/>
            <a:ext cx="82612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 программа  «Социальная поддержка населения городского округа Красноуфимск» на 2016 -2024 годы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565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67" name="CustomShape 1"/>
          <p:cNvSpPr/>
          <p:nvPr/>
        </p:nvSpPr>
        <p:spPr>
          <a:xfrm>
            <a:off x="1071720" y="214200"/>
            <a:ext cx="77752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 программа  «Социальная поддержка населения городского округа Красноуфимск» на 2016 -2024 годы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569" name="CustomShape 2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786815716"/>
              </p:ext>
            </p:extLst>
          </p:nvPr>
        </p:nvGraphicFramePr>
        <p:xfrm>
          <a:off x="285840" y="1323833"/>
          <a:ext cx="8598853" cy="5057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CustomShape 1"/>
          <p:cNvSpPr/>
          <p:nvPr/>
        </p:nvSpPr>
        <p:spPr>
          <a:xfrm>
            <a:off x="1071720" y="214200"/>
            <a:ext cx="7839367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 программа  «Социальная поддержка населения городского округа Красноуфимск» на 2016 -2024 годы»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571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72" name="Table 2"/>
          <p:cNvGraphicFramePr/>
          <p:nvPr>
            <p:extLst>
              <p:ext uri="{D42A27DB-BD31-4B8C-83A1-F6EECF244321}">
                <p14:modId xmlns:p14="http://schemas.microsoft.com/office/powerpoint/2010/main" val="2141739797"/>
              </p:ext>
            </p:extLst>
          </p:nvPr>
        </p:nvGraphicFramePr>
        <p:xfrm>
          <a:off x="178999" y="1333841"/>
          <a:ext cx="8732087" cy="5126736"/>
        </p:xfrm>
        <a:graphic>
          <a:graphicData uri="http://schemas.openxmlformats.org/drawingml/2006/table">
            <a:tbl>
              <a:tblPr/>
              <a:tblGrid>
                <a:gridCol w="4446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2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8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77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3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Единица</a:t>
                      </a:r>
                      <a:br>
                        <a:rPr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2021 г.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2022 г.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граждан, получивших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материальную помощь.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Привиты против клещевого энцефалита дети от 15 мес. до 17 лет.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75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86,5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Охват населения в возрасте  от 15-49 лет мероприятий первичной профилактики ВИЧ-инфекции.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102,8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социально значимых объектов, оборудованных элементами доступности для маломобильных граждан.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Объектов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СОНКО, получивших субсидию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7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проведённых торжественных, культурных, спортивных мероприятий для ветеранов, пенсионеров, инвалидов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73" name="CustomShape 3"/>
          <p:cNvSpPr/>
          <p:nvPr/>
        </p:nvSpPr>
        <p:spPr>
          <a:xfrm>
            <a:off x="2340000" y="6381720"/>
            <a:ext cx="4570560" cy="272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75" name="CustomShape 1"/>
          <p:cNvSpPr/>
          <p:nvPr/>
        </p:nvSpPr>
        <p:spPr>
          <a:xfrm>
            <a:off x="326880" y="1484280"/>
            <a:ext cx="8677440" cy="476908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Цели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: </a:t>
            </a:r>
            <a:endParaRPr lang="ru-RU" sz="16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Противодействие идеологии терроризма;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Осуществление мероприятий по профилактике правонарушений и экстремизма;</a:t>
            </a:r>
            <a:endParaRPr lang="ru-RU" sz="18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Обеспечение общественной безопасности  граждан;</a:t>
            </a:r>
            <a:endParaRPr lang="ru-RU" sz="18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Противодействие экстремизму и защита граждан проживающих на территории городского округа Красноуфимск от экстремистских актов;</a:t>
            </a:r>
            <a:endParaRPr lang="ru-RU" sz="18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Гармонизация межнациональных отношений;</a:t>
            </a:r>
            <a:endParaRPr lang="ru-RU" sz="18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Предупреждение и ликвидация последствий ЧС и стихийных бедствий;</a:t>
            </a:r>
            <a:endParaRPr lang="ru-RU" sz="18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Обеспечение пожарной безопасности;</a:t>
            </a:r>
            <a:endParaRPr lang="ru-RU" sz="18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Развитие АПК «Безопасный город».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Администрация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культуры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образованием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муниципальным имуществом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576" name="CustomShape 2"/>
          <p:cNvSpPr/>
          <p:nvPr/>
        </p:nvSpPr>
        <p:spPr>
          <a:xfrm>
            <a:off x="1071720" y="214200"/>
            <a:ext cx="791352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«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Обеспечение безопасности жизнедеятельности населения городского округа Красноуфимск» на 2016 – 2022 годы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CustomShape 1"/>
          <p:cNvSpPr/>
          <p:nvPr/>
        </p:nvSpPr>
        <p:spPr>
          <a:xfrm>
            <a:off x="166680" y="1301718"/>
            <a:ext cx="8818560" cy="526152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</a:t>
            </a:r>
            <a:endParaRPr lang="ru-RU" sz="1600" b="0" strike="noStrike" spc="-1" dirty="0">
              <a:latin typeface="Arial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Профилактика правонарушений в общественных местах. Безопасность дорожного </a:t>
            </a: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движения» на 2016 – 2022 годы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«Профилактика правонарушений среди несовершеннолетних и молодёжи. Предупреждение беспризорности и безнадзорности» </a:t>
            </a: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2016 – 2022 годы.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«Реализация мер социального обслуживания, реабилитации и адаптации лиц, нуждающихся в государственной поддержке. 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Ресоциализация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лиц, освободившихся из мест лишения свободы и несовершеннолетних прибывших из специализированных учреждений закрытого </a:t>
            </a: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типа» на 2016 – 2022 годы.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«Профилактика алкоголизма и наркомании на территории городского округа Красноуфимск</a:t>
            </a: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 2016 – 2022 годы.</a:t>
            </a:r>
            <a:endParaRPr lang="ru-RU" sz="16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«Противодействие идеологии терроризма, предупреждение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экстремизма и гармонизация межнациональных отношений</a:t>
            </a: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 2016 – 2022 годы.</a:t>
            </a:r>
            <a:endParaRPr lang="ru-RU" sz="16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«Участие общественных объединений и населения городского округа Красноуфимск в обеспечении правопорядка в общественных местах и в работе с подростками и молодежью</a:t>
            </a: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 2016 – 2022 годы.</a:t>
            </a:r>
            <a:endParaRPr lang="ru-RU" sz="16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«Противодействие терроризму, минимизация и (или) ликвидация проявлений терроризма, а также последствий чр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езвычайных ситуаций и стихийных бедствий. Обеспечение пожарной безопасности</a:t>
            </a: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 2016 – 2022 годы.</a:t>
            </a:r>
            <a:endParaRPr lang="ru-RU" sz="16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«Создание и развитие на территории городского округа Красноуфимск АПК «Безопасный город» </a:t>
            </a: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2016 – 2022 годы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8" name="CustomShape 2"/>
          <p:cNvSpPr/>
          <p:nvPr/>
        </p:nvSpPr>
        <p:spPr>
          <a:xfrm>
            <a:off x="1071720" y="238390"/>
            <a:ext cx="791352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«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Обеспечение безопасности жизнедеятельности населения городского округа Красноуфимск» на 2016 – 2022 годы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579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CustomShape 1"/>
          <p:cNvSpPr/>
          <p:nvPr/>
        </p:nvSpPr>
        <p:spPr>
          <a:xfrm>
            <a:off x="1071720" y="214200"/>
            <a:ext cx="76312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«Обеспечение безопасности жизнедеятельности населения городского округа Красноуфимск» на 2016 -2022 годы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581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sp>
        <p:nvSpPr>
          <p:cNvPr id="582" name="CustomShape 2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149388664"/>
              </p:ext>
            </p:extLst>
          </p:nvPr>
        </p:nvGraphicFramePr>
        <p:xfrm>
          <a:off x="285840" y="1419367"/>
          <a:ext cx="8598853" cy="4962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CustomShape 1"/>
          <p:cNvSpPr/>
          <p:nvPr/>
        </p:nvSpPr>
        <p:spPr>
          <a:xfrm>
            <a:off x="1071720" y="214200"/>
            <a:ext cx="82612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«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Обеспечение безопасности </a:t>
            </a:r>
            <a:endParaRPr lang="ru-RU" sz="2000" b="0" strike="noStrike" spc="-1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жизнедеятельности населения городского округа Красноуфимск» на 2016 -2022 годы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585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86" name="Table 2"/>
          <p:cNvGraphicFramePr/>
          <p:nvPr>
            <p:extLst>
              <p:ext uri="{D42A27DB-BD31-4B8C-83A1-F6EECF244321}">
                <p14:modId xmlns:p14="http://schemas.microsoft.com/office/powerpoint/2010/main" val="2995148081"/>
              </p:ext>
            </p:extLst>
          </p:nvPr>
        </p:nvGraphicFramePr>
        <p:xfrm>
          <a:off x="254520" y="1342800"/>
          <a:ext cx="8784720" cy="4966561"/>
        </p:xfrm>
        <a:graphic>
          <a:graphicData uri="http://schemas.openxmlformats.org/drawingml/2006/table">
            <a:tbl>
              <a:tblPr/>
              <a:tblGrid>
                <a:gridCol w="4655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7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4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4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85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/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2021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2022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24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Охват населения ГО Красноуфимск информированием об опасности потребления н/с и психотропных веществ, о доступных мерах профилактики, создание мотивации на раннее обращение за медицинской помощью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24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проведенных информационных, пропагандистских, просветительных мероприятий, семинаров, лекций, бесед, круглых столов, встреч для граждан городского округа и общественных объединений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32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3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преступлений раскрытых с применением технических средств АПК «Безопасный город»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8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CustomShape 1"/>
          <p:cNvSpPr/>
          <p:nvPr/>
        </p:nvSpPr>
        <p:spPr>
          <a:xfrm>
            <a:off x="166680" y="1301718"/>
            <a:ext cx="4931413" cy="156820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Цель:</a:t>
            </a: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Times New Roman"/>
                <a:ea typeface="DejaVu Sans"/>
              </a:rPr>
              <a:t>Повышение уровня комфорта городской среды для улучшения условий проживания </a:t>
            </a:r>
            <a:r>
              <a:rPr lang="ru-RU" sz="1600" spc="-1" dirty="0">
                <a:solidFill>
                  <a:srgbClr val="000000"/>
                </a:solidFill>
                <a:latin typeface="Times New Roman"/>
              </a:rPr>
              <a:t>населения городского округа Красноуфимск</a:t>
            </a:r>
          </a:p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</a:rPr>
              <a:t>Ответственный исполнитель: </a:t>
            </a:r>
            <a:endParaRPr lang="ru-RU" sz="1600" spc="-1" dirty="0"/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Times New Roman"/>
              </a:rPr>
              <a:t>Администрация городского округа Красноуфимск</a:t>
            </a:r>
            <a:endParaRPr lang="ru-RU" sz="1600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</p:txBody>
      </p:sp>
      <p:sp>
        <p:nvSpPr>
          <p:cNvPr id="578" name="CustomShape 2"/>
          <p:cNvSpPr/>
          <p:nvPr/>
        </p:nvSpPr>
        <p:spPr>
          <a:xfrm>
            <a:off x="1071720" y="210955"/>
            <a:ext cx="7770214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«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Формирование современной городской среды на территории городского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округа Красноуфимск» на 2018 – 2024 годы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579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780363276"/>
              </p:ext>
            </p:extLst>
          </p:nvPr>
        </p:nvGraphicFramePr>
        <p:xfrm>
          <a:off x="166680" y="2993720"/>
          <a:ext cx="5207926" cy="338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30" name="Picture 6" descr="За три года Красноуфимск благоустроили на ₽64 млн: что построят ещё? |  Уральский меридиа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606" y="1436700"/>
            <a:ext cx="3467328" cy="2311552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Набережная в Красноуфимске приобретает новый облик Красноуфимск Онлайн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606" y="3829616"/>
            <a:ext cx="3509002" cy="2330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576185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CustomShape 1"/>
          <p:cNvSpPr/>
          <p:nvPr/>
        </p:nvSpPr>
        <p:spPr>
          <a:xfrm>
            <a:off x="1066994" y="201737"/>
            <a:ext cx="8077006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Муниципальная программа «Формирование современной городской среды на территории городского округа Красноуфимск» на 2018 – 2024 годы</a:t>
            </a:r>
            <a:endParaRPr lang="ru-RU" sz="2000" spc="-1" dirty="0">
              <a:latin typeface="Georgia" panose="02040502050405020303" pitchFamily="18" charset="0"/>
            </a:endParaRPr>
          </a:p>
        </p:txBody>
      </p:sp>
      <p:pic>
        <p:nvPicPr>
          <p:cNvPr id="585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86" name="Table 2"/>
          <p:cNvGraphicFramePr/>
          <p:nvPr>
            <p:extLst>
              <p:ext uri="{D42A27DB-BD31-4B8C-83A1-F6EECF244321}">
                <p14:modId xmlns:p14="http://schemas.microsoft.com/office/powerpoint/2010/main" val="2494342466"/>
              </p:ext>
            </p:extLst>
          </p:nvPr>
        </p:nvGraphicFramePr>
        <p:xfrm>
          <a:off x="254520" y="1342801"/>
          <a:ext cx="8784720" cy="5126736"/>
        </p:xfrm>
        <a:graphic>
          <a:graphicData uri="http://schemas.openxmlformats.org/drawingml/2006/table">
            <a:tbl>
              <a:tblPr/>
              <a:tblGrid>
                <a:gridCol w="4655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7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4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4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10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/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2021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2022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территорий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2,6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0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Площадь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6,2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8,7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8,7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67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Доля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площади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 к общей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площади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46,3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48,8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48,8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67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Площадь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</a:t>
                      </a:r>
                      <a:r>
                        <a:rPr lang="ru-RU" sz="1600" b="0" strike="noStrike" spc="-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приходящихся на 1 жителя муниципального образования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1,62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2,31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2,31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0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разработанной сметно-проектной документации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10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трудоспособного населения, принявшего участие в рейтинговом голосовании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8 177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10 641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10 641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8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26533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CustomShape 1"/>
          <p:cNvSpPr/>
          <p:nvPr/>
        </p:nvSpPr>
        <p:spPr>
          <a:xfrm>
            <a:off x="1109880" y="214200"/>
            <a:ext cx="7599240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Расходы бюджета с учетом интересов целевых групп 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589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324000" y="214200"/>
            <a:ext cx="785880" cy="98928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90" name="Table 2"/>
          <p:cNvGraphicFramePr/>
          <p:nvPr>
            <p:extLst>
              <p:ext uri="{D42A27DB-BD31-4B8C-83A1-F6EECF244321}">
                <p14:modId xmlns:p14="http://schemas.microsoft.com/office/powerpoint/2010/main" val="969815162"/>
              </p:ext>
            </p:extLst>
          </p:nvPr>
        </p:nvGraphicFramePr>
        <p:xfrm>
          <a:off x="179279" y="1302204"/>
          <a:ext cx="8874186" cy="5242339"/>
        </p:xfrm>
        <a:graphic>
          <a:graphicData uri="http://schemas.openxmlformats.org/drawingml/2006/table">
            <a:tbl>
              <a:tblPr/>
              <a:tblGrid>
                <a:gridCol w="2241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3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3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04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28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1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32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 целевой группы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Численность целевой группы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Предлагаемые меры поддержки за счет средств бюджета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Объем расходов на поддержку целевой группы (тыс. руб.)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3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4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Почетные граждане г. Красноуфимска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2021 г. - 1 человек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2022 г. - 1 человек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Ежемесячная денежная выплата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129,8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134,5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134,5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36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г.–1 человек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Единовременная денежная выплата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36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Молодые семьи (федеральная программа)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2021 г. - 2 семьи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г. - 1 семья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Социальные выплаты  на приобретение(строи-</a:t>
                      </a:r>
                      <a:r>
                        <a:rPr lang="ru-RU" sz="14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тельство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) жилого помещения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2 471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1 561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1 561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13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Ветераны, труженики тыла, реабилитированные граждане и граждане, пострадавшие от политических репрессий и иные слабозащищенные категории граждан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2021 г. –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6 534 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г. – 6 169 человек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Компенсации расходов на оплату жилого помещения и коммунальных услуг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79 439,7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81 609,7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80 748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CustomShape 1"/>
          <p:cNvSpPr/>
          <p:nvPr/>
        </p:nvSpPr>
        <p:spPr>
          <a:xfrm>
            <a:off x="1109880" y="214200"/>
            <a:ext cx="7599240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Расходы бюджета с учетом интересов целевых групп 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592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324000" y="214200"/>
            <a:ext cx="785880" cy="98928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93" name="Table 2"/>
          <p:cNvGraphicFramePr/>
          <p:nvPr>
            <p:extLst>
              <p:ext uri="{D42A27DB-BD31-4B8C-83A1-F6EECF244321}">
                <p14:modId xmlns:p14="http://schemas.microsoft.com/office/powerpoint/2010/main" val="1437346756"/>
              </p:ext>
            </p:extLst>
          </p:nvPr>
        </p:nvGraphicFramePr>
        <p:xfrm>
          <a:off x="179280" y="1268280"/>
          <a:ext cx="8784720" cy="5327697"/>
        </p:xfrm>
        <a:graphic>
          <a:graphicData uri="http://schemas.openxmlformats.org/drawingml/2006/table">
            <a:tbl>
              <a:tblPr/>
              <a:tblGrid>
                <a:gridCol w="3165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4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0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9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9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22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 целевой группы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Численность целевой группы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Предлагаемые меры поддержки за счет средств бюджета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Объем расходов на поддержку целевой группы (тыс. руб.)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 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6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Пользователи жилого помещения в государственном или муниципальном жилищном фонде; наниматели жилого помещения по договору найма в частном жилищном фонде; члены жилищного или жилищно-строительного кооператива; собственники жилого помещения (квартиры, жилого дома, части квартиры или жилого дома)</a:t>
                      </a:r>
                      <a:endParaRPr lang="ru-RU" sz="14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2021 г. –  2175 семей</a:t>
                      </a:r>
                      <a:endParaRPr lang="en-US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г. –  12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семей 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Субсидии на оплату жилого помещения и коммунальных услуг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22 249,9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22 895,7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22 105,7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45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Граждане, попавшие в трудную жизненную ситуацию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2021 г. - 96 чел.</a:t>
                      </a:r>
                      <a:endParaRPr lang="en-US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г. – 7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чел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Материальная помощь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327,4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193,3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188,5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2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Жители ГО Красноуфимск, проживающие в домах с централизованным отоплением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2021 г. –  17209 чел.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г. – 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17735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чел. 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Частичное освобождение от платы за коммунальные</a:t>
                      </a:r>
                      <a:r>
                        <a:rPr lang="ru-RU" sz="14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21 522,9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20 222,6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20 222,6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4" name="Table 1"/>
          <p:cNvGraphicFramePr/>
          <p:nvPr>
            <p:extLst>
              <p:ext uri="{D42A27DB-BD31-4B8C-83A1-F6EECF244321}">
                <p14:modId xmlns:p14="http://schemas.microsoft.com/office/powerpoint/2010/main" val="1314932632"/>
              </p:ext>
            </p:extLst>
          </p:nvPr>
        </p:nvGraphicFramePr>
        <p:xfrm>
          <a:off x="285840" y="1389407"/>
          <a:ext cx="8707689" cy="4763228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6597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00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7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5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дорожного движения вблизи образовательных учреждений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2 628,8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7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дворовых проездов МКД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795,5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3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160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лагоустройство общественной территории «Ул. Советская в границах от ул. Бульварная до ул. Ленина с прилегающими территориями, центральной площади и пешеходной зоны по улице </a:t>
                      </a:r>
                      <a:r>
                        <a:rPr lang="ru-RU" sz="1600" strike="noStrike" spc="-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Мизерова</a:t>
                      </a:r>
                      <a:r>
                        <a:rPr lang="ru-RU" sz="160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35 696,7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7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Переселение граждан из аварийного жилищного фонда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2 963,1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75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Ремонт сетей водоснабжения и водоотведения на территории ГО Красноуфимск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10 131,2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7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Устройство</a:t>
                      </a:r>
                      <a:r>
                        <a:rPr lang="ru-RU" sz="1600" b="0" strike="noStrike" kern="1200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тротуаров, ограждений и парковок в целях реализации программы «Дом – Школа – Дом»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12 731,6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7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</a:t>
                      </a:r>
                      <a:r>
                        <a:rPr lang="ru-RU" sz="160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новых мест (площадок) сбора твёрдых коммунальных отходов и содержание ранее созданных мест сбора твёрдых коммунальных отходов на территории городского округа Красноуфимск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2 649,8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95" name="CustomShape 2"/>
          <p:cNvSpPr/>
          <p:nvPr/>
        </p:nvSpPr>
        <p:spPr>
          <a:xfrm>
            <a:off x="1071720" y="214200"/>
            <a:ext cx="727092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Финансирование социально-значимых проектов в  202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2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году 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5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7" name="Table 1"/>
          <p:cNvGraphicFramePr/>
          <p:nvPr>
            <p:extLst>
              <p:ext uri="{D42A27DB-BD31-4B8C-83A1-F6EECF244321}">
                <p14:modId xmlns:p14="http://schemas.microsoft.com/office/powerpoint/2010/main" val="2003089735"/>
              </p:ext>
            </p:extLst>
          </p:nvPr>
        </p:nvGraphicFramePr>
        <p:xfrm>
          <a:off x="179280" y="1268280"/>
          <a:ext cx="8784720" cy="5044310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762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5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и ремонт учреждений образования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95 210,3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образовательных учреждений к новому</a:t>
                      </a:r>
                      <a:r>
                        <a:rPr lang="ru-RU" sz="160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учебному году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5 055,4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5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центров «Точка роста»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6 000,0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5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объекта «Среднее общеобразовательное учреждение на 550 мест» в г. Красноуфимска Свердловской области»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167 391,8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5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мероприятий по антитеррористической безопасности образовательных учреждений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32 219,5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5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спортивных площадок в общеобразовательных организациях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630,2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5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</a:t>
                      </a:r>
                      <a:r>
                        <a:rPr lang="ru-RU" sz="160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выплаты молодым семьям на приобретение (строительство) жилого помещения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337,6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79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жилых</a:t>
                      </a:r>
                      <a:r>
                        <a:rPr lang="ru-RU" sz="160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помещений, муниципального служебного фонда для специалистов с высшим образованием по наиболее востребованным специальностям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25 342,5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5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квартир за счёт средств резервного фонда Правительства Свердловской области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10 095,9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98" name="CustomShape 2"/>
          <p:cNvSpPr/>
          <p:nvPr/>
        </p:nvSpPr>
        <p:spPr>
          <a:xfrm>
            <a:off x="1071720" y="214200"/>
            <a:ext cx="727092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Финансирование социально-значимых проектов в  2022 году 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599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9" y="1348800"/>
            <a:ext cx="352243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Публикуются в средствах массовой информации</a:t>
            </a:r>
          </a:p>
          <a:p>
            <a:pPr marL="342900" indent="-342900">
              <a:lnSpc>
                <a:spcPct val="10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Выносятся на публичные слушания в сроки, определенные бюджетным Законодательством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Размещаются на официальном сайте городского округа в сети  интернет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37022"/>
            <a:ext cx="77637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участия граждан в общественном обсуждении проекта бюджета и отчета о его исполнении: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109" y="1402814"/>
            <a:ext cx="4864384" cy="4269555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7099168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ustomShape 1"/>
          <p:cNvSpPr/>
          <p:nvPr/>
        </p:nvSpPr>
        <p:spPr>
          <a:xfrm>
            <a:off x="1071720" y="214200"/>
            <a:ext cx="7876080" cy="68929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Муниципальный долг</a:t>
            </a:r>
            <a:endParaRPr lang="ru-RU" sz="3300" b="0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013683705"/>
              </p:ext>
            </p:extLst>
          </p:nvPr>
        </p:nvGraphicFramePr>
        <p:xfrm>
          <a:off x="4548734" y="1346895"/>
          <a:ext cx="4297186" cy="497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567406139"/>
              </p:ext>
            </p:extLst>
          </p:nvPr>
        </p:nvGraphicFramePr>
        <p:xfrm>
          <a:off x="312840" y="1374221"/>
          <a:ext cx="4297186" cy="497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7" descr="1410339261_allday_10.jpg"/>
          <p:cNvPicPr/>
          <p:nvPr/>
        </p:nvPicPr>
        <p:blipFill>
          <a:blip r:embed="rId4"/>
          <a:stretch/>
        </p:blipFill>
        <p:spPr>
          <a:xfrm>
            <a:off x="285840" y="214200"/>
            <a:ext cx="785880" cy="98928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407891544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CustomShape 1"/>
          <p:cNvSpPr/>
          <p:nvPr/>
        </p:nvSpPr>
        <p:spPr>
          <a:xfrm>
            <a:off x="2729880" y="285840"/>
            <a:ext cx="367164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Контактная информация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606" name="CustomShape 2"/>
          <p:cNvSpPr/>
          <p:nvPr/>
        </p:nvSpPr>
        <p:spPr>
          <a:xfrm>
            <a:off x="238680" y="928800"/>
            <a:ext cx="5462627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Начальник Финансового управления: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Андронова Валентина Владимировна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607" name="CustomShape 3"/>
          <p:cNvSpPr/>
          <p:nvPr/>
        </p:nvSpPr>
        <p:spPr>
          <a:xfrm>
            <a:off x="237600" y="1643040"/>
            <a:ext cx="500796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Адрес: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Красноуфимск ул. Советская 25, каб. 219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608" name="CustomShape 4"/>
          <p:cNvSpPr/>
          <p:nvPr/>
        </p:nvSpPr>
        <p:spPr>
          <a:xfrm>
            <a:off x="224640" y="2428920"/>
            <a:ext cx="229824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Телефон, Факс: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5-08-78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609" name="CustomShape 5"/>
          <p:cNvSpPr/>
          <p:nvPr/>
        </p:nvSpPr>
        <p:spPr>
          <a:xfrm>
            <a:off x="229680" y="3143160"/>
            <a:ext cx="386964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Адрес электронной почты: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fin-upr-krsk@yandex.ru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610" name="CustomShape 6"/>
          <p:cNvSpPr/>
          <p:nvPr/>
        </p:nvSpPr>
        <p:spPr>
          <a:xfrm>
            <a:off x="234720" y="3929040"/>
            <a:ext cx="3851280" cy="130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Режим работы: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С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8:30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 до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17:45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 (Пт. до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16:30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)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Перерыв на обед с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13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 до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14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Выходные Сб, Вс.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CustomShape 1"/>
          <p:cNvSpPr/>
          <p:nvPr/>
        </p:nvSpPr>
        <p:spPr>
          <a:xfrm>
            <a:off x="214200" y="2071800"/>
            <a:ext cx="8713800" cy="235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41640"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Бюджет для граждан подготовлен Администрацией ГО Красноуфимск и Финансовым управлением администрации ГО Красноуфимск</a:t>
            </a:r>
            <a:endParaRPr lang="ru-RU" sz="20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 marL="343080" indent="-341640" algn="ctr">
              <a:lnSpc>
                <a:spcPct val="100000"/>
              </a:lnSpc>
              <a:spcBef>
                <a:spcPts val="1001"/>
              </a:spcBef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Информация размещена на сайте Администрации ГО Красноуфимск </a:t>
            </a:r>
            <a:r>
              <a:rPr lang="en-US" sz="2000" b="1" u="sng" strike="noStrike" spc="-1" dirty="0">
                <a:solidFill>
                  <a:srgbClr val="00A3D6"/>
                </a:solidFill>
                <a:uFillTx/>
                <a:latin typeface="Georgia"/>
                <a:ea typeface="DejaVu Sans"/>
                <a:hlinkClick r:id="rId2"/>
              </a:rPr>
              <a:t>go-kruf.midural.ru</a:t>
            </a: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14450</TotalTime>
  <Words>6626</Words>
  <Application>Microsoft Office PowerPoint</Application>
  <PresentationFormat>Экран (4:3)</PresentationFormat>
  <Paragraphs>1200</Paragraphs>
  <Slides>81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81</vt:i4>
      </vt:variant>
    </vt:vector>
  </HeadingPairs>
  <TitlesOfParts>
    <vt:vector size="95" baseType="lpstr">
      <vt:lpstr>Microsoft YaHei</vt:lpstr>
      <vt:lpstr>Arial</vt:lpstr>
      <vt:lpstr>DejaVu Sans</vt:lpstr>
      <vt:lpstr>Georgia</vt:lpstr>
      <vt:lpstr>Raavi</vt:lpstr>
      <vt:lpstr>Symbol</vt:lpstr>
      <vt:lpstr>Times New Roman</vt:lpstr>
      <vt:lpstr>Wingdings</vt:lpstr>
      <vt:lpstr>Wingdings 2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VR</dc:creator>
  <dc:description/>
  <cp:lastModifiedBy>KrutovAV</cp:lastModifiedBy>
  <cp:revision>1406</cp:revision>
  <cp:lastPrinted>2022-05-18T06:34:08Z</cp:lastPrinted>
  <dcterms:created xsi:type="dcterms:W3CDTF">2014-11-27T04:32:35Z</dcterms:created>
  <dcterms:modified xsi:type="dcterms:W3CDTF">2026-06-02T05:01:16Z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75</vt:i4>
  </property>
</Properties>
</file>